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0" r:id="rId4"/>
    <p:sldId id="257" r:id="rId5"/>
    <p:sldId id="258" r:id="rId6"/>
    <p:sldId id="279" r:id="rId7"/>
    <p:sldId id="260" r:id="rId8"/>
    <p:sldId id="283" r:id="rId9"/>
    <p:sldId id="284" r:id="rId10"/>
    <p:sldId id="281" r:id="rId11"/>
    <p:sldId id="262" r:id="rId12"/>
    <p:sldId id="263" r:id="rId13"/>
    <p:sldId id="264" r:id="rId14"/>
    <p:sldId id="265" r:id="rId15"/>
    <p:sldId id="266" r:id="rId16"/>
    <p:sldId id="267" r:id="rId17"/>
    <p:sldId id="268" r:id="rId18"/>
    <p:sldId id="269" r:id="rId19"/>
    <p:sldId id="270" r:id="rId20"/>
    <p:sldId id="273" r:id="rId21"/>
    <p:sldId id="274" r:id="rId22"/>
    <p:sldId id="275" r:id="rId23"/>
    <p:sldId id="2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E4ECAA-0A52-403F-900D-823D09527DE8}"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4B7EC-FEB8-4CF5-A8C8-AB0C88577F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8EA61E-A74C-464E-AC18-FB0B9D53B769}"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14C486-A436-4786-984B-92BB45383F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DDF1A7-A5A1-4105-99AE-06069739A94C}"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469252-CE11-4235-9542-D4D9B46CB9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A85F09-52F7-4630-B8EA-FC24173EAC31}"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F51936-ACAC-4CAB-8BA4-89BA2343F0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F8B85D-A924-46D3-BD0B-A1B1FE5121EE}"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4D051-288E-426F-AE18-4D01CB2023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BCCBD4-9FBE-4899-B82C-9C0322646910}" type="datetimeFigureOut">
              <a:rPr lang="en-US"/>
              <a:pPr>
                <a:defRPr/>
              </a:pPr>
              <a:t>1/20/2019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650753-0C1E-4655-A2FA-F349F77CA7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4517E9-F0D4-4840-BF2B-D25FBC7C5B62}" type="datetimeFigureOut">
              <a:rPr lang="en-US"/>
              <a:pPr>
                <a:defRPr/>
              </a:pPr>
              <a:t>1/20/2019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C10860-6E0C-480F-9E85-0D850D4421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AD65ED-8F31-4710-A01C-DAA0E02C12CC}" type="datetimeFigureOut">
              <a:rPr lang="en-US"/>
              <a:pPr>
                <a:defRPr/>
              </a:pPr>
              <a:t>1/20/2019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C0F89C-5B98-4C7C-AECE-1812495D6C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7F09F9-5473-4425-BD60-4FA275B9E10F}" type="datetimeFigureOut">
              <a:rPr lang="en-US"/>
              <a:pPr>
                <a:defRPr/>
              </a:pPr>
              <a:t>1/20/2019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045F91-B05E-4092-83AC-E63320BBCE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80FE3-CED3-4F1A-979E-C914B20EBC95}" type="datetimeFigureOut">
              <a:rPr lang="en-US"/>
              <a:pPr>
                <a:defRPr/>
              </a:pPr>
              <a:t>1/20/2019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CEE7AB-50A3-47EB-ADD1-B1B7DF8710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8F18A-FDD6-4A7C-9C98-CA8E98BCA46C}" type="datetimeFigureOut">
              <a:rPr lang="en-US"/>
              <a:pPr>
                <a:defRPr/>
              </a:pPr>
              <a:t>1/20/2019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1E33CE-1FF7-42FC-9E56-22CAAFD5FB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03F3BDC-6FAC-46D7-B56C-141EA6292251}" type="datetimeFigureOut">
              <a:rPr lang="en-US"/>
              <a:pPr>
                <a:defRPr/>
              </a:pPr>
              <a:t>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9547455-D23E-4376-B1C9-EA2E3FF35C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762000"/>
            <a:ext cx="7772400" cy="1828800"/>
          </a:xfrm>
        </p:spPr>
        <p:txBody>
          <a:bodyPr/>
          <a:lstStyle/>
          <a:p>
            <a:r>
              <a:rPr lang="en-US" b="1" dirty="0" smtClean="0"/>
              <a:t>RULES FOR THE </a:t>
            </a:r>
            <a:br>
              <a:rPr lang="en-US" b="1" dirty="0" smtClean="0"/>
            </a:br>
            <a:r>
              <a:rPr lang="en-US" b="1" dirty="0" smtClean="0"/>
              <a:t>2019 SOLAR CAR CHALLENGE</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p:txBody>
      </p:sp>
      <p:pic>
        <p:nvPicPr>
          <p:cNvPr id="5" name="Picture 4" descr="scc_logo - hi res.jpg"/>
          <p:cNvPicPr>
            <a:picLocks noChangeAspect="1"/>
          </p:cNvPicPr>
          <p:nvPr/>
        </p:nvPicPr>
        <p:blipFill>
          <a:blip r:embed="rId2" cstate="print"/>
          <a:stretch>
            <a:fillRect/>
          </a:stretch>
        </p:blipFill>
        <p:spPr>
          <a:xfrm>
            <a:off x="1676400" y="2432303"/>
            <a:ext cx="5658724" cy="32896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Section 5.4 - ELECTRICAL</a:t>
            </a:r>
          </a:p>
        </p:txBody>
      </p:sp>
      <p:sp>
        <p:nvSpPr>
          <p:cNvPr id="3" name="Content Placeholder 2"/>
          <p:cNvSpPr>
            <a:spLocks noGrp="1"/>
          </p:cNvSpPr>
          <p:nvPr>
            <p:ph idx="1"/>
          </p:nvPr>
        </p:nvSpPr>
        <p:spPr>
          <a:xfrm>
            <a:off x="381000" y="1447800"/>
            <a:ext cx="8382000" cy="5410200"/>
          </a:xfrm>
          <a:solidFill>
            <a:schemeClr val="bg1"/>
          </a:solidFill>
        </p:spPr>
        <p:txBody>
          <a:bodyPr rtlCol="0">
            <a:normAutofit fontScale="92500"/>
          </a:bodyPr>
          <a:lstStyle/>
          <a:p>
            <a:pPr fontAlgn="auto">
              <a:spcAft>
                <a:spcPts val="0"/>
              </a:spcAft>
              <a:defRPr/>
            </a:pPr>
            <a:r>
              <a:rPr lang="en-US" sz="2800" dirty="0" smtClean="0"/>
              <a:t>[5.4] Batteries: 5 kWh max at 20 </a:t>
            </a:r>
            <a:r>
              <a:rPr lang="en-US" sz="2800" dirty="0" err="1" smtClean="0"/>
              <a:t>hr</a:t>
            </a:r>
            <a:r>
              <a:rPr lang="en-US" sz="2800" dirty="0" smtClean="0"/>
              <a:t> discharge rate</a:t>
            </a:r>
          </a:p>
          <a:p>
            <a:pPr fontAlgn="auto">
              <a:spcAft>
                <a:spcPts val="0"/>
              </a:spcAft>
              <a:defRPr/>
            </a:pPr>
            <a:r>
              <a:rPr lang="en-US" sz="2800" dirty="0" smtClean="0"/>
              <a:t>[5.4.2] Main Fuse: </a:t>
            </a:r>
            <a:r>
              <a:rPr lang="en-US" sz="2800" dirty="0" smtClean="0">
                <a:solidFill>
                  <a:srgbClr val="7030A0"/>
                </a:solidFill>
              </a:rPr>
              <a:t>125% of expected peak current, separate enclosure</a:t>
            </a:r>
            <a:r>
              <a:rPr lang="en-US" sz="2800" dirty="0" smtClean="0"/>
              <a:t>, DC rated; “Fast Blow” or “Very Fast Blow”</a:t>
            </a:r>
            <a:br>
              <a:rPr lang="en-US" sz="2800" dirty="0" smtClean="0"/>
            </a:br>
            <a:r>
              <a:rPr lang="en-US" sz="2800" dirty="0" smtClean="0"/>
              <a:t>			</a:t>
            </a:r>
            <a:r>
              <a:rPr lang="en-US" sz="2800" dirty="0" smtClean="0">
                <a:sym typeface="Wingdings" panose="05000000000000000000" pitchFamily="2" charset="2"/>
              </a:rPr>
              <a:t> Made by Copper </a:t>
            </a:r>
            <a:r>
              <a:rPr lang="en-US" sz="2800" dirty="0" err="1" smtClean="0">
                <a:sym typeface="Wingdings" panose="05000000000000000000" pitchFamily="2" charset="2"/>
              </a:rPr>
              <a:t>Bussman</a:t>
            </a:r>
            <a:r>
              <a:rPr lang="en-US" sz="2800" dirty="0" smtClean="0">
                <a:sym typeface="Wingdings" panose="05000000000000000000" pitchFamily="2" charset="2"/>
              </a:rPr>
              <a:t> (~$20)</a:t>
            </a:r>
            <a:br>
              <a:rPr lang="en-US" sz="2800" dirty="0" smtClean="0">
                <a:sym typeface="Wingdings" panose="05000000000000000000" pitchFamily="2" charset="2"/>
              </a:rPr>
            </a:br>
            <a:r>
              <a:rPr lang="en-US" sz="2800" dirty="0" smtClean="0">
                <a:sym typeface="Wingdings" panose="05000000000000000000" pitchFamily="2" charset="2"/>
              </a:rPr>
              <a:t>				ANN = Very Fast Acting</a:t>
            </a:r>
          </a:p>
          <a:p>
            <a:pPr fontAlgn="auto">
              <a:spcAft>
                <a:spcPts val="0"/>
              </a:spcAft>
              <a:defRPr/>
            </a:pPr>
            <a:r>
              <a:rPr lang="en-US" sz="2800" dirty="0" smtClean="0"/>
              <a:t>[5.4.3] Enclosures: Rigid, must have forced-air ventilation</a:t>
            </a:r>
          </a:p>
          <a:p>
            <a:pPr fontAlgn="auto">
              <a:spcAft>
                <a:spcPts val="0"/>
              </a:spcAft>
              <a:defRPr/>
            </a:pPr>
            <a:r>
              <a:rPr lang="en-US" sz="2800" dirty="0" smtClean="0"/>
              <a:t>[5.4.4] Supplemental Batteries: Powers all devices other than propulsion; must have low battery warning system</a:t>
            </a:r>
          </a:p>
          <a:p>
            <a:pPr fontAlgn="auto">
              <a:spcAft>
                <a:spcPts val="0"/>
              </a:spcAft>
              <a:defRPr/>
            </a:pPr>
            <a:r>
              <a:rPr lang="en-US" sz="2800" dirty="0" smtClean="0"/>
              <a:t>[5.4.5] Disconnect Switches: Must be push-off; 2 each of motor and array disconnects</a:t>
            </a:r>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pic>
        <p:nvPicPr>
          <p:cNvPr id="1026" name="Picture 2" descr="http://ecx.images-amazon.com/images/I/61jWcaAHpxL._SL1332_.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538" b="29613"/>
          <a:stretch/>
        </p:blipFill>
        <p:spPr bwMode="auto">
          <a:xfrm>
            <a:off x="990600" y="3124200"/>
            <a:ext cx="1981200" cy="7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57200"/>
            <a:ext cx="8229600" cy="5791200"/>
          </a:xfrm>
        </p:spPr>
        <p:txBody>
          <a:bodyPr/>
          <a:lstStyle/>
          <a:p>
            <a:r>
              <a:rPr lang="en-US" smtClean="0"/>
              <a:t/>
            </a:r>
            <a:br>
              <a:rPr lang="en-US" smtClean="0"/>
            </a:br>
            <a:r>
              <a:rPr lang="en-US" smtClean="0"/>
              <a:t> </a:t>
            </a:r>
            <a:br>
              <a:rPr lang="en-US" smtClean="0"/>
            </a:br>
            <a:endParaRPr lang="en-US" smtClean="0"/>
          </a:p>
        </p:txBody>
      </p:sp>
      <p:pic>
        <p:nvPicPr>
          <p:cNvPr id="18434" name="Picture 2"/>
          <p:cNvPicPr>
            <a:picLocks noChangeAspect="1" noChangeArrowheads="1"/>
          </p:cNvPicPr>
          <p:nvPr/>
        </p:nvPicPr>
        <p:blipFill>
          <a:blip r:embed="rId2" cstate="print"/>
          <a:srcRect/>
          <a:stretch>
            <a:fillRect/>
          </a:stretch>
        </p:blipFill>
        <p:spPr bwMode="auto">
          <a:xfrm>
            <a:off x="1600200" y="533400"/>
            <a:ext cx="5948363" cy="5734050"/>
          </a:xfrm>
          <a:prstGeom prst="rect">
            <a:avLst/>
          </a:prstGeom>
          <a:noFill/>
          <a:ln w="9525">
            <a:solidFill>
              <a:srgbClr val="1F497D"/>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rtlCol="0">
            <a:normAutofit fontScale="90000"/>
          </a:bodyPr>
          <a:lstStyle/>
          <a:p>
            <a:pPr algn="l" fontAlgn="auto">
              <a:spcAft>
                <a:spcPts val="0"/>
              </a:spcAft>
              <a:defRPr/>
            </a:pPr>
            <a:r>
              <a:rPr lang="en-US" sz="2000" dirty="0" smtClean="0"/>
              <a:t>	</a:t>
            </a:r>
            <a:br>
              <a:rPr lang="en-US" sz="2000" dirty="0" smtClean="0"/>
            </a:br>
            <a:r>
              <a:rPr lang="en-US" sz="2000" dirty="0"/>
              <a:t>	</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r>
              <a:rPr lang="en-US" sz="2200" dirty="0" smtClean="0"/>
              <a:t>5.5 – Electrical System Grounding – no grounding to frame</a:t>
            </a:r>
            <a:br>
              <a:rPr lang="en-US" sz="2200" dirty="0" smtClean="0"/>
            </a:br>
            <a:r>
              <a:rPr lang="en-US" sz="2200" dirty="0" smtClean="0"/>
              <a:t>     	5.7 – Wire, Insulation, Connections – properly sized wire</a:t>
            </a:r>
            <a:br>
              <a:rPr lang="en-US" sz="2200" dirty="0" smtClean="0"/>
            </a:br>
            <a:r>
              <a:rPr lang="en-US" sz="2200" dirty="0" smtClean="0"/>
              <a:t>		(use wire table; sized to continuous system current)</a:t>
            </a:r>
            <a:br>
              <a:rPr lang="en-US" sz="2200" dirty="0" smtClean="0"/>
            </a:br>
            <a:r>
              <a:rPr lang="en-US" sz="2200" dirty="0"/>
              <a:t>	</a:t>
            </a:r>
            <a:r>
              <a:rPr lang="en-US" sz="2200" dirty="0" smtClean="0"/>
              <a:t/>
            </a:r>
            <a:br>
              <a:rPr lang="en-US" sz="2200" dirty="0" smtClean="0"/>
            </a:br>
            <a:r>
              <a:rPr lang="en-US" sz="2200" dirty="0"/>
              <a:t>	</a:t>
            </a:r>
            <a:r>
              <a:rPr lang="en-US" sz="2200" dirty="0" smtClean="0"/>
              <a:t>5.9 – Visibility</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endParaRPr lang="en-US" sz="2000" dirty="0"/>
          </a:p>
        </p:txBody>
      </p:sp>
      <p:pic>
        <p:nvPicPr>
          <p:cNvPr id="19458" name="Picture 1"/>
          <p:cNvPicPr>
            <a:picLocks noChangeAspect="1" noChangeArrowheads="1"/>
          </p:cNvPicPr>
          <p:nvPr/>
        </p:nvPicPr>
        <p:blipFill>
          <a:blip r:embed="rId2" cstate="print"/>
          <a:srcRect/>
          <a:stretch>
            <a:fillRect/>
          </a:stretch>
        </p:blipFill>
        <p:spPr bwMode="auto">
          <a:xfrm>
            <a:off x="914400" y="2438400"/>
            <a:ext cx="7137400" cy="3224213"/>
          </a:xfrm>
          <a:prstGeom prst="rect">
            <a:avLst/>
          </a:prstGeom>
          <a:noFill/>
          <a:ln w="9525">
            <a:solidFill>
              <a:srgbClr val="1F497D"/>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29600" cy="5973762"/>
          </a:xfrm>
        </p:spPr>
        <p:txBody>
          <a:bodyPr/>
          <a:lstStyle/>
          <a:p>
            <a:r>
              <a:rPr lang="en-US" smtClean="0"/>
              <a:t/>
            </a:r>
            <a:br>
              <a:rPr lang="en-US" smtClean="0"/>
            </a:br>
            <a:r>
              <a:rPr lang="en-US" smtClean="0"/>
              <a:t> </a:t>
            </a:r>
            <a:br>
              <a:rPr lang="en-US" smtClean="0"/>
            </a:br>
            <a:r>
              <a:rPr lang="en-US" smtClean="0"/>
              <a:t> </a:t>
            </a:r>
            <a:br>
              <a:rPr lang="en-US" smtClean="0"/>
            </a:br>
            <a:endParaRPr lang="en-US" smtClean="0"/>
          </a:p>
        </p:txBody>
      </p:sp>
      <p:pic>
        <p:nvPicPr>
          <p:cNvPr id="20482" name="Picture 2"/>
          <p:cNvPicPr>
            <a:picLocks noChangeAspect="1" noChangeArrowheads="1"/>
          </p:cNvPicPr>
          <p:nvPr/>
        </p:nvPicPr>
        <p:blipFill>
          <a:blip r:embed="rId2" cstate="print"/>
          <a:srcRect/>
          <a:stretch>
            <a:fillRect/>
          </a:stretch>
        </p:blipFill>
        <p:spPr bwMode="auto">
          <a:xfrm>
            <a:off x="762000" y="1828800"/>
            <a:ext cx="7594600" cy="3429000"/>
          </a:xfrm>
          <a:prstGeom prst="rect">
            <a:avLst/>
          </a:prstGeom>
          <a:noFill/>
          <a:ln w="9525">
            <a:solidFill>
              <a:srgbClr val="1F497D"/>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cstate="print"/>
          <a:srcRect/>
          <a:stretch>
            <a:fillRect/>
          </a:stretch>
        </p:blipFill>
        <p:spPr bwMode="auto">
          <a:xfrm>
            <a:off x="533400" y="1676400"/>
            <a:ext cx="7927975" cy="3581400"/>
          </a:xfrm>
          <a:prstGeom prst="rect">
            <a:avLst/>
          </a:prstGeom>
          <a:noFill/>
          <a:ln w="9525">
            <a:solidFill>
              <a:srgbClr val="1F497D"/>
            </a:solidFill>
            <a:miter lim="800000"/>
            <a:headEnd/>
            <a:tailEnd/>
          </a:ln>
        </p:spPr>
      </p:pic>
      <p:sp>
        <p:nvSpPr>
          <p:cNvPr id="2" name="Rectangle 1"/>
          <p:cNvSpPr/>
          <p:nvPr/>
        </p:nvSpPr>
        <p:spPr>
          <a:xfrm>
            <a:off x="2590800" y="2590800"/>
            <a:ext cx="76200" cy="19812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2"/>
          </p:cNvCxnSpPr>
          <p:nvPr/>
        </p:nvCxnSpPr>
        <p:spPr>
          <a:xfrm>
            <a:off x="2628900" y="4572000"/>
            <a:ext cx="5118" cy="12965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95348" y="3175379"/>
            <a:ext cx="0" cy="152627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28900" y="4636827"/>
            <a:ext cx="3390900" cy="0"/>
          </a:xfrm>
          <a:prstGeom prst="line">
            <a:avLst/>
          </a:prstGeom>
          <a:ln w="28575">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4400" y="5416034"/>
            <a:ext cx="7315200" cy="369332"/>
          </a:xfrm>
          <a:prstGeom prst="rect">
            <a:avLst/>
          </a:prstGeom>
          <a:noFill/>
        </p:spPr>
        <p:txBody>
          <a:bodyPr wrap="square" rtlCol="0">
            <a:spAutoFit/>
          </a:bodyPr>
          <a:lstStyle/>
          <a:p>
            <a:r>
              <a:rPr lang="en-US" dirty="0" smtClean="0"/>
              <a:t>Scrutineering Measurement: tan</a:t>
            </a:r>
            <a:r>
              <a:rPr lang="en-US" baseline="30000" dirty="0" smtClean="0"/>
              <a:t>-1</a:t>
            </a:r>
            <a:r>
              <a:rPr lang="en-US" dirty="0" smtClean="0"/>
              <a:t> (</a:t>
            </a:r>
            <a:r>
              <a:rPr lang="en-US" dirty="0" err="1" smtClean="0"/>
              <a:t>height</a:t>
            </a:r>
            <a:r>
              <a:rPr lang="en-US" baseline="-25000" dirty="0" err="1" smtClean="0"/>
              <a:t>pole</a:t>
            </a:r>
            <a:r>
              <a:rPr lang="en-US" dirty="0" smtClean="0"/>
              <a:t> – </a:t>
            </a:r>
            <a:r>
              <a:rPr lang="en-US" dirty="0" err="1" smtClean="0"/>
              <a:t>height</a:t>
            </a:r>
            <a:r>
              <a:rPr lang="en-US" baseline="-25000" dirty="0" err="1" smtClean="0"/>
              <a:t>eye</a:t>
            </a:r>
            <a:r>
              <a:rPr lang="en-US" dirty="0" smtClean="0"/>
              <a:t> / </a:t>
            </a:r>
            <a:r>
              <a:rPr lang="en-US" dirty="0" err="1" smtClean="0"/>
              <a:t>distance</a:t>
            </a:r>
            <a:r>
              <a:rPr lang="en-US" baseline="-25000" dirty="0" err="1" smtClean="0"/>
              <a:t>pole</a:t>
            </a:r>
            <a:r>
              <a:rPr lang="en-US" dirty="0" smtClean="0"/>
              <a:t>) </a:t>
            </a:r>
            <a:endParaRPr lang="en-US" dirty="0"/>
          </a:p>
        </p:txBody>
      </p:sp>
      <p:sp>
        <p:nvSpPr>
          <p:cNvPr id="11" name="TextBox 10"/>
          <p:cNvSpPr txBox="1"/>
          <p:nvPr/>
        </p:nvSpPr>
        <p:spPr>
          <a:xfrm>
            <a:off x="3743183" y="4622042"/>
            <a:ext cx="1143000" cy="307777"/>
          </a:xfrm>
          <a:prstGeom prst="rect">
            <a:avLst/>
          </a:prstGeom>
          <a:noFill/>
        </p:spPr>
        <p:txBody>
          <a:bodyPr wrap="square" rtlCol="0">
            <a:spAutoFit/>
          </a:bodyPr>
          <a:lstStyle/>
          <a:p>
            <a:r>
              <a:rPr lang="en-US" sz="1400" dirty="0" err="1" smtClean="0">
                <a:solidFill>
                  <a:schemeClr val="accent6"/>
                </a:solidFill>
              </a:rPr>
              <a:t>distance</a:t>
            </a:r>
            <a:r>
              <a:rPr lang="en-US" sz="1400" baseline="-25000" dirty="0" err="1" smtClean="0">
                <a:solidFill>
                  <a:schemeClr val="accent6"/>
                </a:solidFill>
              </a:rPr>
              <a:t>pole</a:t>
            </a:r>
            <a:endParaRPr lang="en-US" sz="1400" dirty="0">
              <a:solidFill>
                <a:schemeClr val="accent6"/>
              </a:solidFill>
            </a:endParaRPr>
          </a:p>
        </p:txBody>
      </p:sp>
      <p:sp>
        <p:nvSpPr>
          <p:cNvPr id="13" name="TextBox 12"/>
          <p:cNvSpPr txBox="1"/>
          <p:nvPr/>
        </p:nvSpPr>
        <p:spPr>
          <a:xfrm>
            <a:off x="5181600" y="3188079"/>
            <a:ext cx="1143000" cy="307777"/>
          </a:xfrm>
          <a:prstGeom prst="rect">
            <a:avLst/>
          </a:prstGeom>
          <a:noFill/>
        </p:spPr>
        <p:txBody>
          <a:bodyPr wrap="square" rtlCol="0">
            <a:spAutoFit/>
          </a:bodyPr>
          <a:lstStyle/>
          <a:p>
            <a:r>
              <a:rPr lang="en-US" sz="1400" dirty="0" err="1" smtClean="0">
                <a:solidFill>
                  <a:schemeClr val="accent6"/>
                </a:solidFill>
              </a:rPr>
              <a:t>height</a:t>
            </a:r>
            <a:r>
              <a:rPr lang="en-US" sz="1400" baseline="-25000" dirty="0" err="1" smtClean="0">
                <a:solidFill>
                  <a:schemeClr val="accent6"/>
                </a:solidFill>
              </a:rPr>
              <a:t>eye</a:t>
            </a:r>
            <a:endParaRPr lang="en-US" sz="1400" dirty="0">
              <a:solidFill>
                <a:schemeClr val="accent6"/>
              </a:solidFill>
            </a:endParaRPr>
          </a:p>
        </p:txBody>
      </p:sp>
      <p:sp>
        <p:nvSpPr>
          <p:cNvPr id="14" name="TextBox 13"/>
          <p:cNvSpPr txBox="1"/>
          <p:nvPr/>
        </p:nvSpPr>
        <p:spPr>
          <a:xfrm>
            <a:off x="2616674" y="3313211"/>
            <a:ext cx="1143000" cy="307777"/>
          </a:xfrm>
          <a:prstGeom prst="rect">
            <a:avLst/>
          </a:prstGeom>
          <a:noFill/>
        </p:spPr>
        <p:txBody>
          <a:bodyPr wrap="square" rtlCol="0">
            <a:spAutoFit/>
          </a:bodyPr>
          <a:lstStyle/>
          <a:p>
            <a:r>
              <a:rPr lang="en-US" sz="1400" dirty="0" err="1" smtClean="0">
                <a:solidFill>
                  <a:schemeClr val="accent6"/>
                </a:solidFill>
              </a:rPr>
              <a:t>height</a:t>
            </a:r>
            <a:r>
              <a:rPr lang="en-US" sz="1400" baseline="-25000" dirty="0" err="1" smtClean="0">
                <a:solidFill>
                  <a:schemeClr val="accent6"/>
                </a:solidFill>
              </a:rPr>
              <a:t>pole</a:t>
            </a:r>
            <a:endParaRPr lang="en-US" sz="1400" dirty="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cstate="print"/>
          <a:srcRect/>
          <a:stretch>
            <a:fillRect/>
          </a:stretch>
        </p:blipFill>
        <p:spPr bwMode="auto">
          <a:xfrm>
            <a:off x="228600" y="228600"/>
            <a:ext cx="5430838" cy="3162300"/>
          </a:xfrm>
          <a:prstGeom prst="rect">
            <a:avLst/>
          </a:prstGeom>
          <a:noFill/>
          <a:ln w="9525">
            <a:solidFill>
              <a:srgbClr val="1F497D"/>
            </a:solidFill>
            <a:miter lim="800000"/>
            <a:headEnd/>
            <a:tailEnd/>
          </a:ln>
        </p:spPr>
      </p:pic>
      <p:pic>
        <p:nvPicPr>
          <p:cNvPr id="22530" name="Picture 5"/>
          <p:cNvPicPr>
            <a:picLocks noChangeAspect="1" noChangeArrowheads="1"/>
          </p:cNvPicPr>
          <p:nvPr/>
        </p:nvPicPr>
        <p:blipFill>
          <a:blip r:embed="rId3" cstate="print"/>
          <a:srcRect/>
          <a:stretch>
            <a:fillRect/>
          </a:stretch>
        </p:blipFill>
        <p:spPr bwMode="auto">
          <a:xfrm>
            <a:off x="3505200" y="2743200"/>
            <a:ext cx="5357813" cy="3797300"/>
          </a:xfrm>
          <a:prstGeom prst="rect">
            <a:avLst/>
          </a:prstGeom>
          <a:noFill/>
          <a:ln w="9525">
            <a:solidFill>
              <a:srgbClr val="1F497D"/>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5973762"/>
          </a:xfrm>
        </p:spPr>
        <p:txBody>
          <a:bodyPr/>
          <a:lstStyle/>
          <a:p>
            <a:pPr algn="l"/>
            <a:r>
              <a:rPr lang="en-US" sz="2000" dirty="0" smtClean="0"/>
              <a:t>	5.10 – Braking test at Low Speed and High Speed</a:t>
            </a:r>
            <a:br>
              <a:rPr lang="en-US" sz="2000" dirty="0" smtClean="0"/>
            </a:br>
            <a:r>
              <a:rPr lang="en-US" sz="2000" dirty="0" smtClean="0"/>
              <a:t>	5.11 – Steering and turning radius [15-meters]</a:t>
            </a:r>
            <a:br>
              <a:rPr lang="en-US" sz="2000" dirty="0" smtClean="0"/>
            </a:br>
            <a:r>
              <a:rPr lang="en-US" sz="2000" dirty="0" smtClean="0"/>
              <a:t>	5.12 – Warning Systems – Turn Signals, Hazards, and Horn</a:t>
            </a:r>
            <a:br>
              <a:rPr lang="en-US" sz="2000" dirty="0" smtClean="0"/>
            </a:br>
            <a:r>
              <a:rPr lang="en-US" sz="2000" dirty="0" smtClean="0"/>
              <a:t>	5.13 – Driver Safety</a:t>
            </a:r>
            <a:br>
              <a:rPr lang="en-US" sz="2000" dirty="0" smtClean="0"/>
            </a:br>
            <a:r>
              <a:rPr lang="en-US" sz="2000" dirty="0" smtClean="0"/>
              <a:t>		(a) Safety Belt – 5 point lap &amp; shoulder belt [Grade 8 bolts]</a:t>
            </a:r>
            <a:br>
              <a:rPr lang="en-US" sz="2000" dirty="0" smtClean="0"/>
            </a:br>
            <a:r>
              <a:rPr lang="en-US" sz="2000" dirty="0"/>
              <a:t>	</a:t>
            </a:r>
            <a:r>
              <a:rPr lang="en-US" sz="2000" dirty="0" smtClean="0"/>
              <a:t>		attached to frame of solar car</a:t>
            </a:r>
            <a:br>
              <a:rPr lang="en-US" sz="2000" dirty="0" smtClean="0"/>
            </a:br>
            <a:r>
              <a:rPr lang="en-US" sz="2000" dirty="0" smtClean="0"/>
              <a:t>		(b-c) Impact Protection  </a:t>
            </a:r>
            <a:r>
              <a:rPr lang="en-US" sz="2000" b="1" dirty="0" smtClean="0">
                <a:solidFill>
                  <a:srgbClr val="7030A0"/>
                </a:solidFill>
              </a:rPr>
              <a:t>(body shells attached)</a:t>
            </a:r>
            <a:r>
              <a:rPr lang="en-US" sz="2000" dirty="0" smtClean="0"/>
              <a:t/>
            </a:r>
            <a:br>
              <a:rPr lang="en-US" sz="2000" dirty="0" smtClean="0"/>
            </a:br>
            <a:r>
              <a:rPr lang="en-US" sz="2000" dirty="0" smtClean="0"/>
              <a:t>		(d) Windshield </a:t>
            </a:r>
            <a:r>
              <a:rPr lang="en-US" sz="2000" b="1" dirty="0" smtClean="0">
                <a:solidFill>
                  <a:srgbClr val="7030A0"/>
                </a:solidFill>
              </a:rPr>
              <a:t>must protect driver’s entire face</a:t>
            </a:r>
            <a:r>
              <a:rPr lang="en-US" sz="2000" dirty="0" smtClean="0"/>
              <a:t/>
            </a:r>
            <a:br>
              <a:rPr lang="en-US" sz="2000" dirty="0" smtClean="0"/>
            </a:br>
            <a:r>
              <a:rPr lang="en-US" sz="2000" dirty="0" smtClean="0"/>
              <a:t>		(e) Cockpit egress in 15 seconds</a:t>
            </a:r>
            <a:br>
              <a:rPr lang="en-US" sz="2000" dirty="0" smtClean="0"/>
            </a:br>
            <a:r>
              <a:rPr lang="en-US" sz="2000" dirty="0" smtClean="0"/>
              <a:t>		(f) Fire extinguishers  [Appropriate to battery type]</a:t>
            </a:r>
            <a:br>
              <a:rPr lang="en-US" sz="2000" dirty="0" smtClean="0"/>
            </a:br>
            <a:r>
              <a:rPr lang="en-US" sz="2000" dirty="0" smtClean="0"/>
              <a:t>		(g) Liquid container properly secured to the vehicle</a:t>
            </a:r>
            <a:br>
              <a:rPr lang="en-US" sz="2000" dirty="0" smtClean="0"/>
            </a:br>
            <a:r>
              <a:rPr lang="en-US" sz="2000" dirty="0" smtClean="0"/>
              <a:t>		(h) belly pan</a:t>
            </a:r>
            <a:br>
              <a:rPr lang="en-US" sz="2000" dirty="0" smtClean="0"/>
            </a:br>
            <a:r>
              <a:rPr lang="en-US" sz="2000" dirty="0" smtClean="0"/>
              <a:t>		(</a:t>
            </a:r>
            <a:r>
              <a:rPr lang="en-US" sz="2000" dirty="0" err="1" smtClean="0"/>
              <a:t>i</a:t>
            </a:r>
            <a:r>
              <a:rPr lang="en-US" sz="2000" dirty="0" smtClean="0"/>
              <a:t>) Forced Air Circulation</a:t>
            </a:r>
            <a:br>
              <a:rPr lang="en-US" sz="2000" dirty="0" smtClean="0"/>
            </a:br>
            <a:r>
              <a:rPr lang="en-US" sz="2000" dirty="0" smtClean="0"/>
              <a:t>		(j) Driver seat provides neck support </a:t>
            </a:r>
            <a:r>
              <a:rPr lang="en-US" sz="2000" b="1" dirty="0" smtClean="0">
                <a:solidFill>
                  <a:srgbClr val="7030A0"/>
                </a:solidFill>
              </a:rPr>
              <a:t>&amp; is bolted to frame</a:t>
            </a:r>
            <a:r>
              <a:rPr lang="en-US" sz="2000" dirty="0" smtClean="0"/>
              <a:t/>
            </a:r>
            <a:br>
              <a:rPr lang="en-US" sz="2000" dirty="0" smtClean="0"/>
            </a:br>
            <a:r>
              <a:rPr lang="en-US" sz="2000" dirty="0" smtClean="0"/>
              <a:t>		(k) Battery spill kit (baking soda)</a:t>
            </a:r>
            <a:br>
              <a:rPr lang="en-US" sz="2000" dirty="0" smtClean="0"/>
            </a:br>
            <a:r>
              <a:rPr lang="en-US" sz="2000" dirty="0" smtClean="0"/>
              <a:t>		(l) Closed toe shoes/hats</a:t>
            </a:r>
            <a:br>
              <a:rPr lang="en-US" sz="2000" dirty="0" smtClean="0"/>
            </a:br>
            <a:r>
              <a:rPr lang="en-US" sz="2000" dirty="0" smtClean="0"/>
              <a:t>		(m) </a:t>
            </a:r>
            <a:r>
              <a:rPr lang="en-US" sz="2000" b="1" dirty="0" smtClean="0">
                <a:solidFill>
                  <a:srgbClr val="7030A0"/>
                </a:solidFill>
              </a:rPr>
              <a:t>Protective Eyewear in garage area</a:t>
            </a:r>
            <a:r>
              <a:rPr lang="en-US" sz="2000" dirty="0" smtClean="0"/>
              <a:t/>
            </a:r>
            <a:br>
              <a:rPr lang="en-US" sz="2000" dirty="0" smtClean="0"/>
            </a:br>
            <a:r>
              <a:rPr lang="en-US" sz="2000" dirty="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126162"/>
          </a:xfrm>
        </p:spPr>
        <p:txBody>
          <a:bodyPr rtlCol="0">
            <a:normAutofit fontScale="90000"/>
          </a:bodyPr>
          <a:lstStyle/>
          <a:p>
            <a:pPr algn="l" fontAlgn="auto">
              <a:spcAft>
                <a:spcPts val="0"/>
              </a:spcAft>
              <a:defRPr/>
            </a:pPr>
            <a:r>
              <a:rPr lang="en-US" sz="2000" dirty="0" smtClean="0"/>
              <a:t>	5.14 </a:t>
            </a:r>
            <a:r>
              <a:rPr lang="en-US" sz="2000" dirty="0"/>
              <a:t>– Throttle</a:t>
            </a:r>
            <a:br>
              <a:rPr lang="en-US" sz="2000" dirty="0"/>
            </a:br>
            <a:r>
              <a:rPr lang="en-US" sz="2000" dirty="0"/>
              <a:t>	5.15 – Covers &amp; Shields</a:t>
            </a:r>
            <a:br>
              <a:rPr lang="en-US" sz="2000" dirty="0"/>
            </a:br>
            <a:r>
              <a:rPr lang="en-US" sz="2000" dirty="0"/>
              <a:t>	5.16 – Electrical shock hazards</a:t>
            </a:r>
            <a:br>
              <a:rPr lang="en-US" sz="2000" dirty="0"/>
            </a:br>
            <a:r>
              <a:rPr lang="en-US" sz="2000" dirty="0"/>
              <a:t>	5.17 - Radios</a:t>
            </a:r>
            <a:br>
              <a:rPr lang="en-US" sz="2000" dirty="0"/>
            </a:br>
            <a:r>
              <a:rPr lang="en-US" sz="2000" dirty="0"/>
              <a:t/>
            </a:r>
            <a:br>
              <a:rPr lang="en-US" sz="2000" dirty="0"/>
            </a:br>
            <a:r>
              <a:rPr lang="en-US" sz="2000" dirty="0" smtClean="0"/>
              <a:t>6 </a:t>
            </a:r>
            <a:r>
              <a:rPr lang="en-US" sz="2000" dirty="0"/>
              <a:t>– </a:t>
            </a:r>
            <a:r>
              <a:rPr lang="en-US" sz="2000" dirty="0" smtClean="0"/>
              <a:t>Nature of the Event – Closed Track Race</a:t>
            </a:r>
            <a:br>
              <a:rPr lang="en-US" sz="2000" dirty="0" smtClean="0"/>
            </a:br>
            <a:r>
              <a:rPr lang="en-US" sz="2000" dirty="0"/>
              <a:t>	</a:t>
            </a:r>
            <a:r>
              <a:rPr lang="en-US" sz="2000" dirty="0" smtClean="0"/>
              <a:t>Teams accumulate laps driving around Texas Motor Speedway.  Partial</a:t>
            </a:r>
            <a:br>
              <a:rPr lang="en-US" sz="2000" dirty="0" smtClean="0"/>
            </a:br>
            <a:r>
              <a:rPr lang="en-US" sz="2000" dirty="0"/>
              <a:t>	</a:t>
            </a:r>
            <a:r>
              <a:rPr lang="en-US" sz="2000" dirty="0" smtClean="0"/>
              <a:t>	laps do not count.  The team achieving the most laps over the</a:t>
            </a:r>
            <a:br>
              <a:rPr lang="en-US" sz="2000" dirty="0" smtClean="0"/>
            </a:br>
            <a:r>
              <a:rPr lang="en-US" sz="2000" dirty="0"/>
              <a:t>	</a:t>
            </a:r>
            <a:r>
              <a:rPr lang="en-US" sz="2000" dirty="0" smtClean="0"/>
              <a:t>	four days of racing will be declared the winner.</a:t>
            </a:r>
            <a:br>
              <a:rPr lang="en-US" sz="2000" dirty="0" smtClean="0"/>
            </a:br>
            <a:r>
              <a:rPr lang="en-US" sz="2000" dirty="0"/>
              <a:t>	</a:t>
            </a:r>
            <a:r>
              <a:rPr lang="en-US" sz="2000" dirty="0" smtClean="0"/>
              <a:t>6.1 – Elapsed time</a:t>
            </a:r>
            <a:r>
              <a:rPr lang="en-US" sz="2000" b="1" dirty="0" smtClean="0"/>
              <a:t> </a:t>
            </a:r>
            <a:r>
              <a:rPr lang="en-US" sz="2000" dirty="0" smtClean="0"/>
              <a:t/>
            </a:r>
            <a:br>
              <a:rPr lang="en-US" sz="2000" dirty="0" smtClean="0"/>
            </a:br>
            <a:r>
              <a:rPr lang="en-US" sz="2000" dirty="0"/>
              <a:t>	</a:t>
            </a:r>
            <a:r>
              <a:rPr lang="en-US" sz="2000" dirty="0" smtClean="0"/>
              <a:t>6.2 – Taking part in special events </a:t>
            </a:r>
            <a:r>
              <a:rPr lang="en-US" sz="2000" u="sng" dirty="0" smtClean="0"/>
              <a:t>and Challenge Event</a:t>
            </a:r>
            <a:r>
              <a:rPr lang="en-US" sz="2000" dirty="0" smtClean="0"/>
              <a:t/>
            </a:r>
            <a:br>
              <a:rPr lang="en-US" sz="2000" dirty="0" smtClean="0"/>
            </a:br>
            <a:r>
              <a:rPr lang="en-US" sz="2000" dirty="0"/>
              <a:t>	</a:t>
            </a:r>
            <a:r>
              <a:rPr lang="en-US" sz="2000" dirty="0" smtClean="0"/>
              <a:t>6.3 – Items provided by Race</a:t>
            </a:r>
            <a:br>
              <a:rPr lang="en-US" sz="2000" dirty="0" smtClean="0"/>
            </a:br>
            <a:r>
              <a:rPr lang="en-US" sz="2000" dirty="0"/>
              <a:t>	</a:t>
            </a:r>
            <a:r>
              <a:rPr lang="en-US" sz="2000" dirty="0" smtClean="0"/>
              <a:t>6.4 – Items provided by participants</a:t>
            </a:r>
            <a:br>
              <a:rPr lang="en-US" sz="2000" dirty="0" smtClean="0"/>
            </a:br>
            <a:r>
              <a:rPr lang="en-US" sz="2000" dirty="0"/>
              <a:t>	</a:t>
            </a:r>
            <a:r>
              <a:rPr lang="en-US" sz="2000" dirty="0" smtClean="0"/>
              <a:t>6.5 – “Trailering” provisions</a:t>
            </a:r>
            <a:br>
              <a:rPr lang="en-US" sz="2000" dirty="0" smtClean="0"/>
            </a:br>
            <a:r>
              <a:rPr lang="en-US" sz="2000" dirty="0"/>
              <a:t>	</a:t>
            </a:r>
            <a:r>
              <a:rPr lang="en-US" sz="2000" dirty="0" smtClean="0"/>
              <a:t>6.8 – Charging</a:t>
            </a:r>
            <a:br>
              <a:rPr lang="en-US" sz="2000" dirty="0" smtClean="0"/>
            </a:br>
            <a:r>
              <a:rPr lang="en-US" sz="2000" dirty="0"/>
              <a:t>	</a:t>
            </a:r>
            <a:r>
              <a:rPr lang="en-US" sz="2000" dirty="0" smtClean="0"/>
              <a:t>6.9 – Impound</a:t>
            </a:r>
            <a:br>
              <a:rPr lang="en-US" sz="2000" dirty="0" smtClean="0"/>
            </a:br>
            <a:r>
              <a:rPr lang="en-US" sz="2000" dirty="0" smtClean="0"/>
              <a:t>7 </a:t>
            </a:r>
            <a:r>
              <a:rPr lang="en-US" sz="2000" dirty="0"/>
              <a:t>– </a:t>
            </a:r>
            <a:r>
              <a:rPr lang="en-US" sz="2000" dirty="0" smtClean="0"/>
              <a:t>Scrutineering</a:t>
            </a:r>
            <a:br>
              <a:rPr lang="en-US" sz="2000" dirty="0" smtClean="0"/>
            </a:br>
            <a:r>
              <a:rPr lang="en-US" sz="2000" dirty="0" smtClean="0"/>
              <a:t>8 </a:t>
            </a:r>
            <a:r>
              <a:rPr lang="en-US" sz="2000" dirty="0"/>
              <a:t>–  </a:t>
            </a:r>
            <a:r>
              <a:rPr lang="en-US" sz="2000" dirty="0" smtClean="0"/>
              <a:t>Registration</a:t>
            </a:r>
            <a:br>
              <a:rPr lang="en-US" sz="2000" dirty="0" smtClean="0"/>
            </a:br>
            <a:r>
              <a:rPr lang="en-US" sz="2000" dirty="0" smtClean="0"/>
              <a:t>	8.3 </a:t>
            </a:r>
            <a:r>
              <a:rPr lang="en-US" sz="2000" b="1" dirty="0">
                <a:solidFill>
                  <a:srgbClr val="7030A0"/>
                </a:solidFill>
              </a:rPr>
              <a:t>–</a:t>
            </a:r>
            <a:r>
              <a:rPr lang="en-US" sz="2000" dirty="0" smtClean="0"/>
              <a:t>  </a:t>
            </a:r>
            <a:r>
              <a:rPr lang="en-US" sz="2000" b="1" dirty="0" smtClean="0">
                <a:solidFill>
                  <a:srgbClr val="7030A0"/>
                </a:solidFill>
              </a:rPr>
              <a:t>Registration Fee is increased</a:t>
            </a:r>
            <a:br>
              <a:rPr lang="en-US" sz="2000" b="1" dirty="0" smtClean="0">
                <a:solidFill>
                  <a:srgbClr val="7030A0"/>
                </a:solidFill>
              </a:rPr>
            </a:br>
            <a:r>
              <a:rPr lang="en-US" sz="2000" dirty="0" smtClean="0"/>
              <a:t>	8.4 </a:t>
            </a:r>
            <a:r>
              <a:rPr lang="en-US" sz="2000" b="1" dirty="0" smtClean="0">
                <a:solidFill>
                  <a:srgbClr val="7030A0"/>
                </a:solidFill>
              </a:rPr>
              <a:t>–  License plates – June 1 deadline for liability insurance</a:t>
            </a:r>
            <a:r>
              <a:rPr lang="en-US" sz="2000" dirty="0" smtClean="0"/>
              <a:t/>
            </a:r>
            <a:br>
              <a:rPr lang="en-US" sz="2000" dirty="0" smtClean="0"/>
            </a:br>
            <a:r>
              <a:rPr lang="en-US" sz="2000" dirty="0" smtClean="0"/>
              <a:t>	8.5 </a:t>
            </a:r>
            <a:r>
              <a:rPr lang="en-US" sz="2000" b="1" dirty="0">
                <a:solidFill>
                  <a:srgbClr val="7030A0"/>
                </a:solidFill>
              </a:rPr>
              <a:t>–</a:t>
            </a:r>
            <a:r>
              <a:rPr lang="en-US" sz="2000" dirty="0" smtClean="0"/>
              <a:t>  </a:t>
            </a:r>
            <a:r>
              <a:rPr lang="en-US" sz="2000" b="1" dirty="0" smtClean="0">
                <a:solidFill>
                  <a:srgbClr val="7030A0"/>
                </a:solidFill>
              </a:rPr>
              <a:t>Team guests must comply with race rules</a:t>
            </a:r>
            <a:r>
              <a:rPr lang="en-US" sz="2000" dirty="0"/>
              <a:t/>
            </a:r>
            <a:br>
              <a:rPr lang="en-US" sz="2000" dirty="0"/>
            </a:br>
            <a:r>
              <a:rPr lang="en-US" sz="2000" dirty="0" smtClean="0"/>
              <a:t/>
            </a:r>
            <a:br>
              <a:rPr lang="en-US" sz="2000" dirty="0" smtClean="0"/>
            </a:br>
            <a:r>
              <a:rPr lang="en-US" sz="20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6049962"/>
          </a:xfrm>
        </p:spPr>
        <p:txBody>
          <a:bodyPr/>
          <a:lstStyle/>
          <a:p>
            <a:pPr algn="l"/>
            <a:r>
              <a:rPr lang="en-US" sz="2000" dirty="0" smtClean="0"/>
              <a:t>Sections 9, 11-21: How the race is run; read to understand what a day is like</a:t>
            </a:r>
            <a:br>
              <a:rPr lang="en-US" sz="2000" dirty="0" smtClean="0"/>
            </a:br>
            <a:r>
              <a:rPr lang="en-US" sz="2000" dirty="0" smtClean="0"/>
              <a:t/>
            </a:r>
            <a:br>
              <a:rPr lang="en-US" sz="2000" dirty="0" smtClean="0"/>
            </a:br>
            <a:r>
              <a:rPr lang="en-US" sz="2000" dirty="0" smtClean="0"/>
              <a:t>19.   Support vehicles – teams must have a support vehicle with trailer</a:t>
            </a:r>
            <a:br>
              <a:rPr lang="en-US" sz="2000" dirty="0" smtClean="0"/>
            </a:br>
            <a:r>
              <a:rPr lang="en-US" sz="2000" dirty="0"/>
              <a:t>	</a:t>
            </a:r>
            <a:r>
              <a:rPr lang="en-US" sz="2000" dirty="0" smtClean="0"/>
              <a:t>so that they can go out onto the track to pick up the solar car</a:t>
            </a:r>
            <a:br>
              <a:rPr lang="en-US" sz="2000" dirty="0" smtClean="0"/>
            </a:br>
            <a:r>
              <a:rPr lang="en-US" sz="2000" dirty="0"/>
              <a:t>	</a:t>
            </a:r>
            <a:r>
              <a:rPr lang="en-US" sz="2000" dirty="0" smtClean="0"/>
              <a:t>in the event of a break down.</a:t>
            </a:r>
            <a:br>
              <a:rPr lang="en-US" sz="2000" dirty="0" smtClean="0"/>
            </a:br>
            <a:r>
              <a:rPr lang="en-US" sz="2000" dirty="0"/>
              <a:t/>
            </a:r>
            <a:br>
              <a:rPr lang="en-US" sz="2000" dirty="0"/>
            </a:br>
            <a:r>
              <a:rPr lang="en-US" sz="2000" dirty="0" smtClean="0"/>
              <a:t>23.   Judging</a:t>
            </a:r>
            <a:br>
              <a:rPr lang="en-US" sz="2000" dirty="0" smtClean="0"/>
            </a:br>
            <a:r>
              <a:rPr lang="en-US" sz="2000" dirty="0" smtClean="0"/>
              <a:t/>
            </a:r>
            <a:br>
              <a:rPr lang="en-US" sz="2000" dirty="0" smtClean="0"/>
            </a:br>
            <a:r>
              <a:rPr lang="en-US" sz="2000" dirty="0" smtClean="0"/>
              <a:t>24.   Penalties</a:t>
            </a:r>
            <a:br>
              <a:rPr lang="en-US" sz="2000" dirty="0" smtClean="0"/>
            </a:br>
            <a:r>
              <a:rPr lang="en-US" sz="2000" dirty="0" smtClean="0"/>
              <a:t/>
            </a:r>
            <a:br>
              <a:rPr lang="en-US" sz="2000" dirty="0" smtClean="0"/>
            </a:br>
            <a:r>
              <a:rPr lang="en-US" sz="2000" dirty="0" smtClean="0"/>
              <a:t>25.   Protests</a:t>
            </a:r>
            <a:br>
              <a:rPr lang="en-US" sz="2000" dirty="0" smtClean="0"/>
            </a:br>
            <a:r>
              <a:rPr lang="en-US" sz="2000" dirty="0" smtClean="0"/>
              <a:t/>
            </a:r>
            <a:br>
              <a:rPr lang="en-US" sz="2000" dirty="0" smtClean="0"/>
            </a:br>
            <a:r>
              <a:rPr lang="en-US" sz="2000" dirty="0" smtClean="0"/>
              <a:t>29.   Responsibility to CHECK UPDATES</a:t>
            </a:r>
            <a:br>
              <a:rPr lang="en-US" sz="2000" dirty="0" smtClean="0"/>
            </a:br>
            <a:endParaRPr lang="en-US"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990600"/>
            <a:ext cx="4416594" cy="369332"/>
          </a:xfrm>
          <a:prstGeom prst="rect">
            <a:avLst/>
          </a:prstGeom>
          <a:noFill/>
        </p:spPr>
        <p:txBody>
          <a:bodyPr wrap="none" rtlCol="0">
            <a:spAutoFit/>
          </a:bodyPr>
          <a:lstStyle/>
          <a:p>
            <a:r>
              <a:rPr lang="en-US" dirty="0" smtClean="0"/>
              <a:t>32 – Electric-Solar Powered Car </a:t>
            </a:r>
            <a:r>
              <a:rPr lang="en-US" dirty="0" err="1" smtClean="0"/>
              <a:t>Divisiom</a:t>
            </a:r>
            <a:endParaRPr lang="en-US" dirty="0"/>
          </a:p>
        </p:txBody>
      </p:sp>
      <p:pic>
        <p:nvPicPr>
          <p:cNvPr id="3" name="Picture 2" descr="f66e9d_956b5774d6297a8f30a69199c2db9db4.jpg_srz_2581_1158_85_22_0.50_1.20_0.00_jpg_srz.jpg"/>
          <p:cNvPicPr>
            <a:picLocks noChangeAspect="1"/>
          </p:cNvPicPr>
          <p:nvPr/>
        </p:nvPicPr>
        <p:blipFill>
          <a:blip r:embed="rId2" cstate="print"/>
          <a:stretch>
            <a:fillRect/>
          </a:stretch>
        </p:blipFill>
        <p:spPr>
          <a:xfrm>
            <a:off x="1219200" y="1295400"/>
            <a:ext cx="5152644" cy="2311802"/>
          </a:xfrm>
          <a:prstGeom prst="rect">
            <a:avLst/>
          </a:prstGeom>
        </p:spPr>
      </p:pic>
      <p:pic>
        <p:nvPicPr>
          <p:cNvPr id="8" name="Picture 7" descr="f66e9d_5072489c45f5ec28b14745b162eef6c2.jpg_srz_920_384_85_22_0.50_1.20_0.00_jpg_srz.jpg"/>
          <p:cNvPicPr>
            <a:picLocks noChangeAspect="1"/>
          </p:cNvPicPr>
          <p:nvPr/>
        </p:nvPicPr>
        <p:blipFill>
          <a:blip r:embed="rId3" cstate="print"/>
          <a:stretch>
            <a:fillRect/>
          </a:stretch>
        </p:blipFill>
        <p:spPr>
          <a:xfrm>
            <a:off x="2964497" y="3657600"/>
            <a:ext cx="5659438" cy="2362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 UPDATES</a:t>
            </a:r>
            <a:endParaRPr lang="en-US" b="1" dirty="0"/>
          </a:p>
        </p:txBody>
      </p:sp>
      <p:sp>
        <p:nvSpPr>
          <p:cNvPr id="3" name="Content Placeholder 2"/>
          <p:cNvSpPr>
            <a:spLocks noGrp="1"/>
          </p:cNvSpPr>
          <p:nvPr>
            <p:ph idx="1"/>
          </p:nvPr>
        </p:nvSpPr>
        <p:spPr/>
        <p:txBody>
          <a:bodyPr/>
          <a:lstStyle/>
          <a:p>
            <a:r>
              <a:rPr lang="en-US" dirty="0" smtClean="0"/>
              <a:t>The Rules are periodically clarified or amended to meet the needs of the specific race.</a:t>
            </a:r>
          </a:p>
          <a:p>
            <a:r>
              <a:rPr lang="en-US" b="1" dirty="0" smtClean="0"/>
              <a:t>Rule 29 </a:t>
            </a:r>
            <a:r>
              <a:rPr lang="en-US" dirty="0" smtClean="0"/>
              <a:t>requires solar car teams to make periodic reviews of these updates to stay up-to-date.</a:t>
            </a:r>
            <a:endParaRPr lang="en-US" dirty="0"/>
          </a:p>
        </p:txBody>
      </p:sp>
    </p:spTree>
    <p:extLst>
      <p:ext uri="{BB962C8B-B14F-4D97-AF65-F5344CB8AC3E}">
        <p14:creationId xmlns:p14="http://schemas.microsoft.com/office/powerpoint/2010/main" val="337551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lstStyle/>
          <a:p>
            <a:pPr algn="l"/>
            <a:r>
              <a:rPr lang="en-US" sz="2400" b="1" dirty="0" smtClean="0"/>
              <a:t>32.1     Concept – </a:t>
            </a:r>
            <a:r>
              <a:rPr lang="en-US" sz="2400" dirty="0" smtClean="0"/>
              <a:t>The Electric-Solar Power Car Division is designed to simulate a “real world” solar application.  </a:t>
            </a:r>
            <a:br>
              <a:rPr lang="en-US" sz="2400" dirty="0" smtClean="0"/>
            </a:br>
            <a:r>
              <a:rPr lang="en-US" sz="2400" dirty="0" smtClean="0"/>
              <a:t>	(a) Two passenger vehicle </a:t>
            </a:r>
            <a:br>
              <a:rPr lang="en-US" sz="2400" dirty="0" smtClean="0"/>
            </a:br>
            <a:r>
              <a:rPr lang="en-US" sz="2400" dirty="0"/>
              <a:t>	</a:t>
            </a:r>
            <a:r>
              <a:rPr lang="en-US" sz="2400" dirty="0" smtClean="0"/>
              <a:t>(b) Solar Power Charging Station simulates a 		      permanent facility that would be used to charge the 	      vehicle</a:t>
            </a:r>
            <a:br>
              <a:rPr lang="en-US" sz="2400" dirty="0" smtClean="0"/>
            </a:br>
            <a:r>
              <a:rPr lang="en-US" sz="2400" dirty="0" smtClean="0"/>
              <a:t/>
            </a:r>
            <a:br>
              <a:rPr lang="en-US" sz="2400" dirty="0" smtClean="0"/>
            </a:br>
            <a:endParaRPr lang="en-US" sz="2400" dirty="0"/>
          </a:p>
        </p:txBody>
      </p:sp>
      <p:pic>
        <p:nvPicPr>
          <p:cNvPr id="3" name="Picture 2" descr="359578_large.jpg"/>
          <p:cNvPicPr>
            <a:picLocks noChangeAspect="1"/>
          </p:cNvPicPr>
          <p:nvPr/>
        </p:nvPicPr>
        <p:blipFill>
          <a:blip r:embed="rId2" cstate="print"/>
          <a:stretch>
            <a:fillRect/>
          </a:stretch>
        </p:blipFill>
        <p:spPr>
          <a:xfrm>
            <a:off x="1143000" y="3352800"/>
            <a:ext cx="3415959" cy="2565941"/>
          </a:xfrm>
          <a:prstGeom prst="rect">
            <a:avLst/>
          </a:prstGeom>
        </p:spPr>
      </p:pic>
      <p:pic>
        <p:nvPicPr>
          <p:cNvPr id="4" name="Picture 3" descr="solar_stik_srxr9.jpg"/>
          <p:cNvPicPr>
            <a:picLocks noChangeAspect="1"/>
          </p:cNvPicPr>
          <p:nvPr/>
        </p:nvPicPr>
        <p:blipFill>
          <a:blip r:embed="rId3" cstate="print"/>
          <a:stretch>
            <a:fillRect/>
          </a:stretch>
        </p:blipFill>
        <p:spPr>
          <a:xfrm>
            <a:off x="4800600" y="3048000"/>
            <a:ext cx="3886200" cy="32579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5668962"/>
          </a:xfrm>
        </p:spPr>
        <p:txBody>
          <a:bodyPr/>
          <a:lstStyle/>
          <a:p>
            <a:pPr algn="l"/>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32.2	Physical Regulations</a:t>
            </a:r>
            <a:r>
              <a:rPr lang="en-US" sz="2000" dirty="0" smtClean="0"/>
              <a:t/>
            </a:r>
            <a:br>
              <a:rPr lang="en-US" sz="2000" dirty="0" smtClean="0"/>
            </a:br>
            <a:r>
              <a:rPr lang="en-US" sz="2000" b="1" dirty="0" smtClean="0"/>
              <a:t> </a:t>
            </a:r>
            <a:r>
              <a:rPr lang="en-US" sz="2000" dirty="0" smtClean="0"/>
              <a:t/>
            </a:r>
            <a:br>
              <a:rPr lang="en-US" sz="2000" dirty="0" smtClean="0"/>
            </a:br>
            <a:r>
              <a:rPr lang="en-US" sz="2000" dirty="0" smtClean="0"/>
              <a:t>	32.2.1	</a:t>
            </a:r>
            <a:r>
              <a:rPr lang="en-US" sz="2000" b="1" dirty="0" smtClean="0"/>
              <a:t>The Electric-Solar Power Car is governed by all the 	regulations set out for a Classic Division Solar Car</a:t>
            </a:r>
            <a:r>
              <a:rPr lang="en-US" sz="2000" dirty="0" smtClean="0"/>
              <a:t>, except where 	exceptions are provided in this Addendum.</a:t>
            </a:r>
            <a:br>
              <a:rPr lang="en-US" sz="2000" dirty="0" smtClean="0"/>
            </a:br>
            <a:r>
              <a:rPr lang="en-US" sz="2000" dirty="0" smtClean="0"/>
              <a:t> </a:t>
            </a:r>
            <a:br>
              <a:rPr lang="en-US" sz="2000" dirty="0" smtClean="0"/>
            </a:br>
            <a:r>
              <a:rPr lang="en-US" sz="2000" dirty="0" smtClean="0"/>
              <a:t>	32.2.2	</a:t>
            </a:r>
            <a:r>
              <a:rPr lang="en-US" sz="2000" b="1" dirty="0" smtClean="0"/>
              <a:t>Dimensions</a:t>
            </a:r>
            <a:r>
              <a:rPr lang="en-US" sz="2000" dirty="0" smtClean="0"/>
              <a:t> – the Electric-Solar Power Car will have the 	following </a:t>
            </a:r>
            <a:r>
              <a:rPr lang="en-US" sz="2000" u="sng" dirty="0" smtClean="0"/>
              <a:t>minimum dimensions</a:t>
            </a:r>
            <a:r>
              <a:rPr lang="en-US" sz="2000" dirty="0" smtClean="0"/>
              <a:t>:  Length – 4.5 meters;  Height – 1.5 	meters;  Width – 1.5 meters. (no maximum dimensions)</a:t>
            </a:r>
            <a:br>
              <a:rPr lang="en-US" sz="2000" dirty="0" smtClean="0"/>
            </a:br>
            <a:r>
              <a:rPr lang="en-US" sz="2000" dirty="0" smtClean="0"/>
              <a:t> </a:t>
            </a:r>
            <a:br>
              <a:rPr lang="en-US" sz="2000" dirty="0" smtClean="0"/>
            </a:br>
            <a:r>
              <a:rPr lang="en-US" sz="2000" dirty="0" smtClean="0"/>
              <a:t>	32.2.3	</a:t>
            </a:r>
            <a:r>
              <a:rPr lang="en-US" sz="2000" b="1" dirty="0" smtClean="0"/>
              <a:t>Configuration </a:t>
            </a:r>
            <a:r>
              <a:rPr lang="en-US" sz="2000" dirty="0" smtClean="0"/>
              <a:t>– the Electric-Solar Powered Car must 	accommodate two passengers.  </a:t>
            </a:r>
            <a:br>
              <a:rPr lang="en-US" sz="2000" dirty="0" smtClean="0"/>
            </a:br>
            <a:r>
              <a:rPr lang="en-US" sz="2000" dirty="0" smtClean="0"/>
              <a:t> </a:t>
            </a:r>
            <a:br>
              <a:rPr lang="en-US" sz="2000" dirty="0" smtClean="0"/>
            </a:br>
            <a:r>
              <a:rPr lang="en-US" sz="2000" dirty="0" smtClean="0"/>
              <a:t>		32.1.3 (a) - The passengers must be seated in a comfortable 		upright position to simulate a “real world” environment.  </a:t>
            </a:r>
            <a:br>
              <a:rPr lang="en-US" sz="2000" dirty="0" smtClean="0"/>
            </a:br>
            <a:r>
              <a:rPr lang="en-US" sz="2000" dirty="0" smtClean="0"/>
              <a:t> </a:t>
            </a:r>
            <a:br>
              <a:rPr lang="en-US" sz="2000" dirty="0" smtClean="0"/>
            </a:br>
            <a:r>
              <a:rPr lang="en-US" sz="2000" dirty="0" smtClean="0"/>
              <a:t>		32.1.3 (b) - One passenger will be designated the “driver”; 		the other passenger will be designated the “technician” for 		communications, data collection, and strategy coordination.</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72200"/>
          </a:xfrm>
        </p:spPr>
        <p:txBody>
          <a:bodyPr/>
          <a:lstStyle/>
          <a:p>
            <a:pPr algn="l"/>
            <a:r>
              <a:rPr lang="en-US" sz="2000" dirty="0" smtClean="0"/>
              <a:t>32.2.4	</a:t>
            </a:r>
            <a:r>
              <a:rPr lang="en-US" sz="2000" b="1" dirty="0" smtClean="0"/>
              <a:t>Driver Weight</a:t>
            </a:r>
            <a:r>
              <a:rPr lang="en-US" sz="2000" dirty="0" smtClean="0"/>
              <a:t> – the minimum weight of the two drivers must be a total of at least 320 pounds.  If the sum of the drivers’ weight is less than 320 pounds, the solar car must carry a ballast.</a:t>
            </a:r>
            <a:br>
              <a:rPr lang="en-US" sz="2000" dirty="0" smtClean="0"/>
            </a:br>
            <a:r>
              <a:rPr lang="en-US" sz="2000" dirty="0" smtClean="0"/>
              <a:t> </a:t>
            </a:r>
            <a:br>
              <a:rPr lang="en-US" sz="2000" dirty="0" smtClean="0"/>
            </a:br>
            <a:r>
              <a:rPr lang="en-US" sz="2000" dirty="0" smtClean="0"/>
              <a:t>32.2.5	</a:t>
            </a:r>
            <a:r>
              <a:rPr lang="en-US" sz="2000" b="1" dirty="0" smtClean="0"/>
              <a:t>Power</a:t>
            </a:r>
            <a:r>
              <a:rPr lang="en-US" sz="2000" dirty="0" smtClean="0"/>
              <a:t> – powered by interchangeable battery boxes charged</a:t>
            </a:r>
            <a:br>
              <a:rPr lang="en-US" sz="2000" dirty="0" smtClean="0"/>
            </a:br>
            <a:r>
              <a:rPr lang="en-US" sz="2000" dirty="0" smtClean="0"/>
              <a:t>by the sun at the team’s Solar Power Charging Station.</a:t>
            </a:r>
            <a:br>
              <a:rPr lang="en-US" sz="2000" dirty="0" smtClean="0"/>
            </a:br>
            <a:r>
              <a:rPr lang="en-US" sz="2000" dirty="0" smtClean="0"/>
              <a:t> </a:t>
            </a:r>
            <a:br>
              <a:rPr lang="en-US" sz="2000" dirty="0" smtClean="0"/>
            </a:br>
            <a:r>
              <a:rPr lang="en-US" sz="2000" dirty="0" smtClean="0"/>
              <a:t>32.2.6	</a:t>
            </a:r>
            <a:r>
              <a:rPr lang="en-US" sz="2000" b="1" dirty="0" smtClean="0"/>
              <a:t>Battery  - </a:t>
            </a:r>
            <a:r>
              <a:rPr lang="en-US" sz="2000" dirty="0" smtClean="0"/>
              <a:t>teams can have two battery boxes:  one battery box will be in the solar car; the other battery box will be charging at the Solar Power Charging Station. Battery packs have 2 kWh max each.</a:t>
            </a:r>
            <a:br>
              <a:rPr lang="en-US" sz="2000" dirty="0" smtClean="0"/>
            </a:b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l"/>
            <a:r>
              <a:rPr lang="en-US" sz="2000" b="1" dirty="0" smtClean="0"/>
              <a:t/>
            </a:r>
            <a:br>
              <a:rPr lang="en-US" sz="2000" b="1" dirty="0" smtClean="0"/>
            </a:br>
            <a:r>
              <a:rPr lang="en-US" sz="2000" b="1" dirty="0" smtClean="0"/>
              <a:t/>
            </a:r>
            <a:br>
              <a:rPr lang="en-US" sz="2000" b="1" dirty="0" smtClean="0"/>
            </a:br>
            <a:r>
              <a:rPr lang="en-US" sz="2000" b="1" dirty="0" smtClean="0"/>
              <a:t>32.3	Solar Power Charging Station</a:t>
            </a:r>
            <a:r>
              <a:rPr lang="en-US" sz="2000" dirty="0" smtClean="0"/>
              <a:t/>
            </a:r>
            <a:br>
              <a:rPr lang="en-US" sz="2000" dirty="0" smtClean="0"/>
            </a:br>
            <a:r>
              <a:rPr lang="en-US" sz="2000" dirty="0" smtClean="0"/>
              <a:t> </a:t>
            </a:r>
            <a:br>
              <a:rPr lang="en-US" sz="2000" dirty="0" smtClean="0"/>
            </a:br>
            <a:r>
              <a:rPr lang="en-US" sz="2000" dirty="0" smtClean="0"/>
              <a:t>	32.3.1	</a:t>
            </a:r>
            <a:r>
              <a:rPr lang="en-US" sz="2000" b="1" dirty="0" smtClean="0"/>
              <a:t>Array </a:t>
            </a:r>
            <a:r>
              <a:rPr lang="en-US" sz="2000" dirty="0" smtClean="0"/>
              <a:t>– the solar power charging station can have an array no larger than 5 meters by 1.8 meters.  Solar Cells must be 19% efficiency or less.</a:t>
            </a:r>
            <a:br>
              <a:rPr lang="en-US" sz="2000" dirty="0" smtClean="0"/>
            </a:br>
            <a:r>
              <a:rPr lang="en-US" sz="2000" dirty="0" smtClean="0"/>
              <a:t>	32.3.2	</a:t>
            </a:r>
            <a:r>
              <a:rPr lang="en-US" sz="2000" b="1" dirty="0" smtClean="0"/>
              <a:t>Location</a:t>
            </a:r>
            <a:r>
              <a:rPr lang="en-US" sz="2000" dirty="0" smtClean="0"/>
              <a:t> – </a:t>
            </a:r>
            <a:r>
              <a:rPr lang="en-US" sz="2000" dirty="0" smtClean="0">
                <a:solidFill>
                  <a:srgbClr val="0070C0"/>
                </a:solidFill>
              </a:rPr>
              <a:t>charging station in designated area, permanent once set up; can be rotated</a:t>
            </a:r>
            <a:br>
              <a:rPr lang="en-US" sz="2000" dirty="0" smtClean="0">
                <a:solidFill>
                  <a:srgbClr val="0070C0"/>
                </a:solidFill>
              </a:rPr>
            </a:br>
            <a:r>
              <a:rPr lang="en-US" sz="2000" dirty="0" smtClean="0"/>
              <a:t/>
            </a:r>
            <a:br>
              <a:rPr lang="en-US" sz="2000" dirty="0" smtClean="0"/>
            </a:br>
            <a:r>
              <a:rPr lang="en-US" sz="2000" dirty="0" smtClean="0"/>
              <a:t>	32.3.3	</a:t>
            </a:r>
            <a:r>
              <a:rPr lang="en-US" sz="2000" b="1" dirty="0" smtClean="0"/>
              <a:t>Stability/Durability</a:t>
            </a:r>
            <a:r>
              <a:rPr lang="en-US" sz="2000" dirty="0" smtClean="0"/>
              <a:t> – the solar power charging station must be a stable facility capable of withstanding reasonable weather conditions.  This includes gusts of wind up to 40 mph and rain.</a:t>
            </a:r>
            <a:br>
              <a:rPr lang="en-US" sz="2000" dirty="0" smtClean="0"/>
            </a:br>
            <a:r>
              <a:rPr lang="en-US" sz="2000" dirty="0"/>
              <a:t/>
            </a:r>
            <a:br>
              <a:rPr lang="en-US" sz="2000" dirty="0"/>
            </a:br>
            <a:r>
              <a:rPr lang="en-US" sz="2000" dirty="0"/>
              <a:t>32.4 </a:t>
            </a:r>
            <a:r>
              <a:rPr lang="en-US" sz="2000" dirty="0" smtClean="0"/>
              <a:t>	</a:t>
            </a:r>
            <a:r>
              <a:rPr lang="en-US" sz="2000" b="1" dirty="0" smtClean="0"/>
              <a:t>Battery </a:t>
            </a:r>
            <a:r>
              <a:rPr lang="en-US" sz="2000" b="1" dirty="0"/>
              <a:t>Box Exchange </a:t>
            </a:r>
            <a:r>
              <a:rPr lang="en-US" sz="2000" b="1" dirty="0" smtClean="0"/>
              <a:t>Procedures</a:t>
            </a:r>
            <a:r>
              <a:rPr lang="en-US" sz="2000" dirty="0"/>
              <a:t/>
            </a:r>
            <a:br>
              <a:rPr lang="en-US" sz="2000" dirty="0"/>
            </a:br>
            <a:r>
              <a:rPr lang="en-US" sz="2000" dirty="0"/>
              <a:t>	32.4.1	Batteries exchanged </a:t>
            </a:r>
            <a:r>
              <a:rPr lang="en-US" sz="2000" dirty="0" smtClean="0"/>
              <a:t>in designated area; </a:t>
            </a:r>
            <a:r>
              <a:rPr lang="en-US" sz="2000" dirty="0"/>
              <a:t>monitored by </a:t>
            </a:r>
            <a:r>
              <a:rPr lang="en-US" sz="2000" dirty="0" smtClean="0"/>
              <a:t>judge</a:t>
            </a:r>
            <a:r>
              <a:rPr lang="en-US" sz="2000" dirty="0"/>
              <a:t/>
            </a:r>
            <a:br>
              <a:rPr lang="en-US" sz="2000" dirty="0"/>
            </a:br>
            <a:r>
              <a:rPr lang="en-US" sz="2000" dirty="0"/>
              <a:t>	32.4.2	Once installed, </a:t>
            </a:r>
            <a:r>
              <a:rPr lang="en-US" sz="2000" dirty="0" smtClean="0"/>
              <a:t>solar car moves back onto race course.</a:t>
            </a:r>
            <a:br>
              <a:rPr lang="en-US" sz="2000" dirty="0" smtClean="0"/>
            </a:br>
            <a:r>
              <a:rPr lang="en-US" sz="2000" dirty="0"/>
              <a:t>	</a:t>
            </a:r>
            <a:r>
              <a:rPr lang="en-US" sz="2000" dirty="0" smtClean="0">
                <a:solidFill>
                  <a:srgbClr val="0070C0"/>
                </a:solidFill>
              </a:rPr>
              <a:t>32.4.3	Every car will drive a defined track</a:t>
            </a:r>
            <a:r>
              <a:rPr lang="en-US" sz="2000" dirty="0" smtClean="0"/>
              <a:t/>
            </a:r>
            <a:br>
              <a:rPr lang="en-US" sz="2000" dirty="0" smtClean="0"/>
            </a:br>
            <a:r>
              <a:rPr lang="en-US" sz="2000" dirty="0" smtClean="0"/>
              <a:t> </a:t>
            </a:r>
            <a:r>
              <a:rPr lang="en-US" sz="2000" dirty="0"/>
              <a:t/>
            </a:r>
            <a:br>
              <a:rPr lang="en-US" sz="2000" dirty="0"/>
            </a:br>
            <a:r>
              <a:rPr lang="en-US" sz="2000" dirty="0" smtClean="0"/>
              <a:t>32.7 </a:t>
            </a:r>
            <a:r>
              <a:rPr lang="en-US" sz="2000" dirty="0"/>
              <a:t>	</a:t>
            </a:r>
            <a:r>
              <a:rPr lang="en-US" sz="2000" b="1" dirty="0" smtClean="0"/>
              <a:t>Team Assignments – </a:t>
            </a:r>
            <a:r>
              <a:rPr lang="en-US" sz="2000" dirty="0" smtClean="0"/>
              <a:t>Perform special “real-world” task each day</a:t>
            </a:r>
            <a:br>
              <a:rPr lang="en-US" sz="2000" dirty="0" smtClean="0"/>
            </a:b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Overview</a:t>
            </a:r>
            <a:endParaRPr lang="en-US" b="1" dirty="0"/>
          </a:p>
        </p:txBody>
      </p:sp>
      <p:sp>
        <p:nvSpPr>
          <p:cNvPr id="3" name="Content Placeholder 2"/>
          <p:cNvSpPr>
            <a:spLocks noGrp="1"/>
          </p:cNvSpPr>
          <p:nvPr>
            <p:ph idx="1"/>
          </p:nvPr>
        </p:nvSpPr>
        <p:spPr/>
        <p:txBody>
          <a:bodyPr/>
          <a:lstStyle/>
          <a:p>
            <a:r>
              <a:rPr lang="en-US" dirty="0" smtClean="0"/>
              <a:t>Do:</a:t>
            </a:r>
          </a:p>
          <a:p>
            <a:pPr lvl="1"/>
            <a:r>
              <a:rPr lang="en-US" dirty="0" smtClean="0"/>
              <a:t>Keep copies of rules throughout workshop</a:t>
            </a:r>
          </a:p>
          <a:p>
            <a:pPr lvl="1"/>
            <a:r>
              <a:rPr lang="en-US" dirty="0" smtClean="0"/>
              <a:t>Following engineering lifecycle: requirements, design, implementation, verification</a:t>
            </a:r>
          </a:p>
          <a:p>
            <a:r>
              <a:rPr lang="en-US" dirty="0" smtClean="0"/>
              <a:t>Don’t:</a:t>
            </a:r>
          </a:p>
          <a:p>
            <a:pPr lvl="1"/>
            <a:r>
              <a:rPr lang="en-US" dirty="0" smtClean="0"/>
              <a:t>Just </a:t>
            </a:r>
            <a:r>
              <a:rPr lang="en-US" dirty="0"/>
              <a:t>read once</a:t>
            </a:r>
            <a:r>
              <a:rPr lang="en-US" dirty="0" smtClean="0"/>
              <a:t> or all in one sitting</a:t>
            </a:r>
          </a:p>
          <a:p>
            <a:pPr lvl="1"/>
            <a:r>
              <a:rPr lang="en-US" dirty="0" smtClean="0"/>
              <a:t>Look at another car’s design and assume it complies with rules (grandfather; waivers)</a:t>
            </a:r>
            <a:endParaRPr lang="en-US" dirty="0"/>
          </a:p>
        </p:txBody>
      </p:sp>
    </p:spTree>
    <p:extLst>
      <p:ext uri="{BB962C8B-B14F-4D97-AF65-F5344CB8AC3E}">
        <p14:creationId xmlns:p14="http://schemas.microsoft.com/office/powerpoint/2010/main" val="280656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t>Important Dates</a:t>
            </a:r>
          </a:p>
        </p:txBody>
      </p:sp>
      <p:sp>
        <p:nvSpPr>
          <p:cNvPr id="3" name="Content Placeholder 2"/>
          <p:cNvSpPr>
            <a:spLocks noGrp="1"/>
          </p:cNvSpPr>
          <p:nvPr>
            <p:ph idx="1"/>
          </p:nvPr>
        </p:nvSpPr>
        <p:spPr>
          <a:xfrm>
            <a:off x="457200" y="1295400"/>
            <a:ext cx="8229600" cy="5181600"/>
          </a:xfrm>
        </p:spPr>
        <p:txBody>
          <a:bodyPr rtlCol="0">
            <a:normAutofit/>
          </a:bodyPr>
          <a:lstStyle/>
          <a:p>
            <a:pPr fontAlgn="auto">
              <a:spcAft>
                <a:spcPts val="0"/>
              </a:spcAft>
              <a:buFont typeface="Arial" pitchFamily="34" charset="0"/>
              <a:buNone/>
              <a:defRPr/>
            </a:pPr>
            <a:r>
              <a:rPr lang="en-US" sz="2600" b="1" dirty="0" smtClean="0">
                <a:solidFill>
                  <a:schemeClr val="accent4"/>
                </a:solidFill>
              </a:rPr>
              <a:t>September 1 to January 31 </a:t>
            </a:r>
            <a:r>
              <a:rPr lang="en-US" sz="2600" dirty="0" smtClean="0"/>
              <a:t>- </a:t>
            </a:r>
            <a:r>
              <a:rPr lang="en-US" sz="2600" b="1" dirty="0" smtClean="0"/>
              <a:t>“</a:t>
            </a:r>
            <a:r>
              <a:rPr lang="en-US" sz="2600" b="1" dirty="0"/>
              <a:t>Intent-to-Race” Form</a:t>
            </a:r>
            <a:r>
              <a:rPr lang="en-US" sz="2600" dirty="0"/>
              <a:t> </a:t>
            </a:r>
          </a:p>
          <a:p>
            <a:pPr fontAlgn="auto">
              <a:spcAft>
                <a:spcPts val="0"/>
              </a:spcAft>
              <a:buFont typeface="Arial" pitchFamily="34" charset="0"/>
              <a:buNone/>
              <a:defRPr/>
            </a:pPr>
            <a:r>
              <a:rPr lang="en-US" sz="2600" dirty="0" smtClean="0"/>
              <a:t>		This </a:t>
            </a:r>
            <a:r>
              <a:rPr lang="en-US" sz="2600" dirty="0"/>
              <a:t>notifies Race Officials </a:t>
            </a:r>
            <a:r>
              <a:rPr lang="en-US" sz="2600" dirty="0" smtClean="0"/>
              <a:t>that you plan </a:t>
            </a:r>
            <a:r>
              <a:rPr lang="en-US" sz="2600" dirty="0"/>
              <a:t>to </a:t>
            </a:r>
            <a:r>
              <a:rPr lang="en-US" sz="2600" dirty="0" smtClean="0"/>
              <a:t>	participate in the 2019 Solar </a:t>
            </a:r>
            <a:r>
              <a:rPr lang="en-US" sz="2600" dirty="0"/>
              <a:t>Car Challenge, and </a:t>
            </a:r>
            <a:r>
              <a:rPr lang="en-US" sz="2600" dirty="0" smtClean="0"/>
              <a:t>	places </a:t>
            </a:r>
            <a:r>
              <a:rPr lang="en-US" sz="2600" dirty="0"/>
              <a:t>your team on a mailing list </a:t>
            </a:r>
            <a:r>
              <a:rPr lang="en-US" sz="2600" dirty="0" smtClean="0"/>
              <a:t>	to </a:t>
            </a:r>
            <a:r>
              <a:rPr lang="en-US" sz="2600" dirty="0"/>
              <a:t>receive </a:t>
            </a:r>
            <a:r>
              <a:rPr lang="en-US" sz="2600" dirty="0" smtClean="0"/>
              <a:t>Event 	Updates and other mailings.</a:t>
            </a:r>
            <a:endParaRPr lang="en-US" sz="2600" dirty="0"/>
          </a:p>
          <a:p>
            <a:pPr fontAlgn="auto">
              <a:spcAft>
                <a:spcPts val="0"/>
              </a:spcAft>
              <a:buFont typeface="Arial" pitchFamily="34" charset="0"/>
              <a:buChar char="•"/>
              <a:defRPr/>
            </a:pPr>
            <a:endParaRPr lang="en-US" sz="2600" dirty="0"/>
          </a:p>
          <a:p>
            <a:pPr fontAlgn="auto">
              <a:spcAft>
                <a:spcPts val="0"/>
              </a:spcAft>
              <a:buFont typeface="Arial" pitchFamily="34" charset="0"/>
              <a:buNone/>
              <a:defRPr/>
            </a:pPr>
            <a:r>
              <a:rPr lang="en-US" sz="2600" b="1" dirty="0" smtClean="0">
                <a:solidFill>
                  <a:schemeClr val="accent4"/>
                </a:solidFill>
              </a:rPr>
              <a:t>March 1</a:t>
            </a:r>
            <a:r>
              <a:rPr lang="en-US" sz="2600" b="1" baseline="30000" dirty="0" smtClean="0">
                <a:solidFill>
                  <a:schemeClr val="accent4"/>
                </a:solidFill>
              </a:rPr>
              <a:t>st</a:t>
            </a:r>
            <a:r>
              <a:rPr lang="en-US" sz="2600" b="1" dirty="0" smtClean="0">
                <a:solidFill>
                  <a:schemeClr val="accent4"/>
                </a:solidFill>
              </a:rPr>
              <a:t> - </a:t>
            </a:r>
            <a:r>
              <a:rPr lang="en-US" sz="2600" b="1" dirty="0" smtClean="0"/>
              <a:t>File </a:t>
            </a:r>
            <a:r>
              <a:rPr lang="en-US" sz="2600" b="1" dirty="0"/>
              <a:t>Registration Document</a:t>
            </a:r>
            <a:r>
              <a:rPr lang="en-US" sz="2600" dirty="0"/>
              <a:t> </a:t>
            </a:r>
          </a:p>
          <a:p>
            <a:pPr fontAlgn="auto">
              <a:spcAft>
                <a:spcPts val="0"/>
              </a:spcAft>
              <a:buFont typeface="Arial" pitchFamily="34" charset="0"/>
              <a:buNone/>
              <a:defRPr/>
            </a:pPr>
            <a:r>
              <a:rPr lang="en-US" sz="2600" dirty="0"/>
              <a:t>	</a:t>
            </a:r>
            <a:r>
              <a:rPr lang="en-US" sz="2600" dirty="0" smtClean="0"/>
              <a:t>	This includes full documentation about your solar car 	project as required by Rule 3.6.</a:t>
            </a:r>
          </a:p>
          <a:p>
            <a:pPr fontAlgn="auto">
              <a:spcAft>
                <a:spcPts val="0"/>
              </a:spcAft>
              <a:buFont typeface="Arial" pitchFamily="34" charset="0"/>
              <a:buNone/>
              <a:defRPr/>
            </a:pPr>
            <a:r>
              <a:rPr lang="en-US" sz="2600" dirty="0" smtClean="0"/>
              <a:t>     </a:t>
            </a:r>
            <a:endParaRPr lang="en-US" sz="2600" dirty="0"/>
          </a:p>
          <a:p>
            <a:pPr fontAlgn="auto">
              <a:spcAft>
                <a:spcPts val="0"/>
              </a:spcAft>
              <a:buFont typeface="Arial" pitchFamily="34" charset="0"/>
              <a:buNone/>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Registration</a:t>
            </a:r>
          </a:p>
        </p:txBody>
      </p:sp>
      <p:sp>
        <p:nvSpPr>
          <p:cNvPr id="3" name="Content Placeholder 2"/>
          <p:cNvSpPr>
            <a:spLocks noGrp="1"/>
          </p:cNvSpPr>
          <p:nvPr>
            <p:ph idx="1"/>
          </p:nvPr>
        </p:nvSpPr>
        <p:spPr>
          <a:xfrm>
            <a:off x="381000" y="1447800"/>
            <a:ext cx="8382000" cy="5410200"/>
          </a:xfrm>
          <a:solidFill>
            <a:schemeClr val="bg1"/>
          </a:solidFill>
        </p:spPr>
        <p:txBody>
          <a:bodyPr rtlCol="0">
            <a:normAutofit fontScale="62500" lnSpcReduction="20000"/>
          </a:bodyPr>
          <a:lstStyle/>
          <a:p>
            <a:pPr fontAlgn="auto">
              <a:spcAft>
                <a:spcPts val="0"/>
              </a:spcAft>
              <a:buFont typeface="Arial" pitchFamily="34" charset="0"/>
              <a:buNone/>
              <a:defRPr/>
            </a:pPr>
            <a:r>
              <a:rPr lang="en-US" b="1" dirty="0" smtClean="0"/>
              <a:t>Sections 1 – 3</a:t>
            </a:r>
            <a:r>
              <a:rPr lang="en-US" dirty="0" smtClean="0"/>
              <a:t>:  </a:t>
            </a:r>
            <a:r>
              <a:rPr lang="en-US" b="1" dirty="0" smtClean="0"/>
              <a:t>Purpose, Administration, Entries and Registrations</a:t>
            </a:r>
          </a:p>
          <a:p>
            <a:pPr fontAlgn="auto">
              <a:spcAft>
                <a:spcPts val="0"/>
              </a:spcAft>
              <a:buFont typeface="Arial" pitchFamily="34" charset="0"/>
              <a:buNone/>
              <a:defRPr/>
            </a:pPr>
            <a:r>
              <a:rPr lang="en-US" sz="2800" dirty="0" smtClean="0"/>
              <a:t>		</a:t>
            </a:r>
          </a:p>
          <a:p>
            <a:pPr fontAlgn="auto">
              <a:spcAft>
                <a:spcPts val="0"/>
              </a:spcAft>
              <a:buFont typeface="Arial" pitchFamily="34" charset="0"/>
              <a:buNone/>
              <a:defRPr/>
            </a:pPr>
            <a:r>
              <a:rPr lang="en-US" sz="2800" b="1" dirty="0">
                <a:solidFill>
                  <a:srgbClr val="002060"/>
                </a:solidFill>
              </a:rPr>
              <a:t>	</a:t>
            </a:r>
            <a:r>
              <a:rPr lang="en-US" sz="2800" b="1" dirty="0" smtClean="0">
                <a:solidFill>
                  <a:srgbClr val="002060"/>
                </a:solidFill>
              </a:rPr>
              <a:t>	</a:t>
            </a:r>
            <a:r>
              <a:rPr lang="en-US" sz="3100" b="1" dirty="0" smtClean="0">
                <a:solidFill>
                  <a:srgbClr val="002060"/>
                </a:solidFill>
              </a:rPr>
              <a:t>Registration Documents requirement March 1</a:t>
            </a:r>
            <a:r>
              <a:rPr lang="en-US" sz="3100" b="1" baseline="30000" dirty="0" smtClean="0">
                <a:solidFill>
                  <a:srgbClr val="002060"/>
                </a:solidFill>
              </a:rPr>
              <a:t>st</a:t>
            </a:r>
            <a:r>
              <a:rPr lang="en-US" sz="3100" b="1" dirty="0" smtClean="0">
                <a:solidFill>
                  <a:srgbClr val="002060"/>
                </a:solidFill>
              </a:rPr>
              <a:t>:</a:t>
            </a:r>
          </a:p>
          <a:p>
            <a:pPr fontAlgn="auto">
              <a:spcAft>
                <a:spcPts val="0"/>
              </a:spcAft>
              <a:buFont typeface="Arial" pitchFamily="34" charset="0"/>
              <a:buNone/>
              <a:defRPr/>
            </a:pPr>
            <a:r>
              <a:rPr lang="en-US" sz="3100" dirty="0" smtClean="0"/>
              <a:t>		(1) Detailed drawings showing mechanical structure, including 		      “</a:t>
            </a:r>
            <a:r>
              <a:rPr lang="en-US" sz="3100" b="1" dirty="0" smtClean="0">
                <a:solidFill>
                  <a:srgbClr val="0070C0"/>
                </a:solidFill>
              </a:rPr>
              <a:t>crush zones</a:t>
            </a:r>
            <a:r>
              <a:rPr lang="en-US" sz="3100" dirty="0" smtClean="0"/>
              <a:t>.” Crush zones must be clearly labeled.</a:t>
            </a:r>
          </a:p>
          <a:p>
            <a:pPr fontAlgn="auto">
              <a:spcAft>
                <a:spcPts val="0"/>
              </a:spcAft>
              <a:buFont typeface="Arial" pitchFamily="34" charset="0"/>
              <a:buNone/>
              <a:defRPr/>
            </a:pPr>
            <a:r>
              <a:rPr lang="en-US" sz="3100" dirty="0" smtClean="0"/>
              <a:t>		(2) Detailed schematic / wiring diagram showing electrical system.</a:t>
            </a:r>
          </a:p>
          <a:p>
            <a:pPr fontAlgn="auto">
              <a:spcAft>
                <a:spcPts val="0"/>
              </a:spcAft>
              <a:buFont typeface="Arial" pitchFamily="34" charset="0"/>
              <a:buNone/>
              <a:defRPr/>
            </a:pPr>
            <a:r>
              <a:rPr lang="en-US" sz="3100" dirty="0" smtClean="0"/>
              <a:t>		(3) Digital team photo   [emailed]</a:t>
            </a:r>
          </a:p>
          <a:p>
            <a:pPr fontAlgn="auto">
              <a:spcAft>
                <a:spcPts val="0"/>
              </a:spcAft>
              <a:buFont typeface="Arial" pitchFamily="34" charset="0"/>
              <a:buNone/>
              <a:defRPr/>
            </a:pPr>
            <a:r>
              <a:rPr lang="en-US" sz="3100" dirty="0" smtClean="0"/>
              <a:t>		(4) Manufacturer’s data sheets for batteries</a:t>
            </a:r>
          </a:p>
          <a:p>
            <a:pPr fontAlgn="auto">
              <a:spcAft>
                <a:spcPts val="0"/>
              </a:spcAft>
              <a:buFont typeface="Arial" pitchFamily="34" charset="0"/>
              <a:buNone/>
              <a:defRPr/>
            </a:pPr>
            <a:r>
              <a:rPr lang="en-US" sz="3100" dirty="0" smtClean="0"/>
              <a:t>		(5) Manufacturer’s data sheets for solar array, including list price</a:t>
            </a:r>
          </a:p>
          <a:p>
            <a:pPr fontAlgn="auto">
              <a:spcAft>
                <a:spcPts val="0"/>
              </a:spcAft>
              <a:buFont typeface="Arial" pitchFamily="34" charset="0"/>
              <a:buNone/>
              <a:defRPr/>
            </a:pPr>
            <a:r>
              <a:rPr lang="en-US" sz="3100" dirty="0" smtClean="0"/>
              <a:t>		(6) Manufacturer’s data sheets for </a:t>
            </a:r>
            <a:r>
              <a:rPr lang="en-US" sz="3100" dirty="0" smtClean="0">
                <a:solidFill>
                  <a:srgbClr val="0070C0"/>
                </a:solidFill>
              </a:rPr>
              <a:t>motor and motor controller</a:t>
            </a:r>
          </a:p>
          <a:p>
            <a:pPr fontAlgn="auto">
              <a:spcAft>
                <a:spcPts val="0"/>
              </a:spcAft>
              <a:buFont typeface="Arial" pitchFamily="34" charset="0"/>
              <a:buNone/>
              <a:defRPr/>
            </a:pPr>
            <a:r>
              <a:rPr lang="en-US" sz="3100" dirty="0" smtClean="0"/>
              <a:t>		(7) Manufacturer’s data sheets for </a:t>
            </a:r>
            <a:r>
              <a:rPr lang="en-US" sz="3100" dirty="0" smtClean="0">
                <a:solidFill>
                  <a:srgbClr val="0070C0"/>
                </a:solidFill>
              </a:rPr>
              <a:t>array and battery cutoff switches</a:t>
            </a:r>
          </a:p>
          <a:p>
            <a:pPr fontAlgn="auto">
              <a:spcAft>
                <a:spcPts val="0"/>
              </a:spcAft>
              <a:buFont typeface="Arial" pitchFamily="34" charset="0"/>
              <a:buNone/>
              <a:defRPr/>
            </a:pPr>
            <a:r>
              <a:rPr lang="en-US" sz="3100" dirty="0" smtClean="0"/>
              <a:t>		(8) Manufacturer’s data sheets for </a:t>
            </a:r>
            <a:r>
              <a:rPr lang="en-US" sz="3100" dirty="0" smtClean="0">
                <a:solidFill>
                  <a:srgbClr val="0070C0"/>
                </a:solidFill>
              </a:rPr>
              <a:t>main</a:t>
            </a:r>
            <a:r>
              <a:rPr lang="en-US" sz="3100" dirty="0" smtClean="0"/>
              <a:t> </a:t>
            </a:r>
            <a:r>
              <a:rPr lang="en-US" sz="3100" dirty="0" smtClean="0">
                <a:solidFill>
                  <a:srgbClr val="0070C0"/>
                </a:solidFill>
              </a:rPr>
              <a:t>fuses</a:t>
            </a:r>
          </a:p>
          <a:p>
            <a:pPr fontAlgn="auto">
              <a:spcAft>
                <a:spcPts val="0"/>
              </a:spcAft>
              <a:buFont typeface="Arial" pitchFamily="34" charset="0"/>
              <a:buNone/>
              <a:defRPr/>
            </a:pPr>
            <a:r>
              <a:rPr lang="en-US" sz="3100" dirty="0">
                <a:solidFill>
                  <a:srgbClr val="0070C0"/>
                </a:solidFill>
              </a:rPr>
              <a:t>	</a:t>
            </a:r>
            <a:r>
              <a:rPr lang="en-US" sz="3100" dirty="0" smtClean="0">
                <a:solidFill>
                  <a:srgbClr val="0070C0"/>
                </a:solidFill>
              </a:rPr>
              <a:t>	</a:t>
            </a:r>
            <a:r>
              <a:rPr lang="en-US" sz="3100" dirty="0" smtClean="0"/>
              <a:t>(9) Manufacturer’s data sheets for </a:t>
            </a:r>
            <a:r>
              <a:rPr lang="en-US" sz="3100" dirty="0" smtClean="0">
                <a:solidFill>
                  <a:srgbClr val="0070C0"/>
                </a:solidFill>
              </a:rPr>
              <a:t>wheels and brakes</a:t>
            </a:r>
          </a:p>
          <a:p>
            <a:pPr fontAlgn="auto">
              <a:spcAft>
                <a:spcPts val="0"/>
              </a:spcAft>
              <a:buFont typeface="Arial" pitchFamily="34" charset="0"/>
              <a:buNone/>
              <a:defRPr/>
            </a:pPr>
            <a:endParaRPr lang="en-US" sz="3100" dirty="0">
              <a:solidFill>
                <a:srgbClr val="0070C0"/>
              </a:solidFill>
            </a:endParaRPr>
          </a:p>
          <a:p>
            <a:pPr fontAlgn="auto">
              <a:spcAft>
                <a:spcPts val="0"/>
              </a:spcAft>
              <a:buFont typeface="Arial" pitchFamily="34" charset="0"/>
              <a:buNone/>
              <a:defRPr/>
            </a:pPr>
            <a:r>
              <a:rPr lang="en-US" sz="3100" dirty="0" smtClean="0">
                <a:solidFill>
                  <a:srgbClr val="0070C0"/>
                </a:solidFill>
              </a:rPr>
              <a:t>		</a:t>
            </a:r>
            <a:r>
              <a:rPr lang="en-US" sz="3100" b="1" dirty="0" smtClean="0"/>
              <a:t>Digital and hard copies required</a:t>
            </a:r>
          </a:p>
          <a:p>
            <a:pPr fontAlgn="auto">
              <a:spcAft>
                <a:spcPts val="0"/>
              </a:spcAft>
              <a:buFont typeface="Arial" pitchFamily="34" charset="0"/>
              <a:buNone/>
              <a:defRPr/>
            </a:pPr>
            <a:r>
              <a:rPr lang="en-US" sz="3100" dirty="0" smtClean="0"/>
              <a:t>								[Rule 3.6]</a:t>
            </a:r>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Section 10: DIVISIONS</a:t>
            </a:r>
          </a:p>
        </p:txBody>
      </p:sp>
      <p:sp>
        <p:nvSpPr>
          <p:cNvPr id="3" name="Content Placeholder 2"/>
          <p:cNvSpPr>
            <a:spLocks noGrp="1"/>
          </p:cNvSpPr>
          <p:nvPr>
            <p:ph idx="1"/>
          </p:nvPr>
        </p:nvSpPr>
        <p:spPr>
          <a:xfrm>
            <a:off x="381000" y="1447800"/>
            <a:ext cx="8382000" cy="5410200"/>
          </a:xfrm>
          <a:solidFill>
            <a:schemeClr val="bg1"/>
          </a:solidFill>
        </p:spPr>
        <p:txBody>
          <a:bodyPr rtlCol="0">
            <a:normAutofit fontScale="85000" lnSpcReduction="20000"/>
          </a:bodyPr>
          <a:lstStyle/>
          <a:p>
            <a:pPr fontAlgn="auto">
              <a:spcAft>
                <a:spcPts val="0"/>
              </a:spcAft>
              <a:buFont typeface="Arial" pitchFamily="34" charset="0"/>
              <a:buNone/>
              <a:defRPr/>
            </a:pPr>
            <a:r>
              <a:rPr lang="en-US" b="1" dirty="0" smtClean="0"/>
              <a:t>Classic Division: </a:t>
            </a:r>
            <a:r>
              <a:rPr lang="en-US" dirty="0" smtClean="0"/>
              <a:t>No hub motors; lead-acid batteries; solar modules at ≤ 19% efficient</a:t>
            </a:r>
          </a:p>
          <a:p>
            <a:pPr fontAlgn="auto">
              <a:spcAft>
                <a:spcPts val="0"/>
              </a:spcAft>
              <a:buFont typeface="Arial" pitchFamily="34" charset="0"/>
              <a:buNone/>
              <a:defRPr/>
            </a:pPr>
            <a:endParaRPr lang="en-US" dirty="0" smtClean="0"/>
          </a:p>
          <a:p>
            <a:pPr fontAlgn="auto">
              <a:spcAft>
                <a:spcPts val="0"/>
              </a:spcAft>
              <a:buNone/>
              <a:defRPr/>
            </a:pPr>
            <a:r>
              <a:rPr lang="en-US" b="1" dirty="0" smtClean="0"/>
              <a:t>Advanced Classic </a:t>
            </a:r>
            <a:r>
              <a:rPr lang="en-US" b="1" dirty="0"/>
              <a:t>Division: </a:t>
            </a:r>
            <a:r>
              <a:rPr lang="en-US" dirty="0" smtClean="0"/>
              <a:t>participated in 3 or more years in classic</a:t>
            </a:r>
            <a:endParaRPr lang="en-US" dirty="0"/>
          </a:p>
          <a:p>
            <a:pPr fontAlgn="auto">
              <a:spcAft>
                <a:spcPts val="0"/>
              </a:spcAft>
              <a:buNone/>
              <a:defRPr/>
            </a:pPr>
            <a:endParaRPr lang="en-US" b="1" dirty="0" smtClean="0"/>
          </a:p>
          <a:p>
            <a:pPr fontAlgn="auto">
              <a:spcAft>
                <a:spcPts val="0"/>
              </a:spcAft>
              <a:buNone/>
              <a:defRPr/>
            </a:pPr>
            <a:r>
              <a:rPr lang="en-US" b="1" dirty="0" smtClean="0"/>
              <a:t>Advanced Division</a:t>
            </a:r>
            <a:r>
              <a:rPr lang="en-US" b="1" dirty="0"/>
              <a:t>: </a:t>
            </a:r>
            <a:r>
              <a:rPr lang="en-US" dirty="0" smtClean="0"/>
              <a:t>Hub motors; prefabricated solar car molds; advanced battery chemistries</a:t>
            </a:r>
            <a:endParaRPr lang="en-US" dirty="0"/>
          </a:p>
          <a:p>
            <a:pPr fontAlgn="auto">
              <a:spcAft>
                <a:spcPts val="0"/>
              </a:spcAft>
              <a:buFont typeface="Arial" pitchFamily="34" charset="0"/>
              <a:buNone/>
              <a:defRPr/>
            </a:pPr>
            <a:endParaRPr lang="en-US" dirty="0" smtClean="0"/>
          </a:p>
          <a:p>
            <a:pPr fontAlgn="auto">
              <a:spcAft>
                <a:spcPts val="0"/>
              </a:spcAft>
              <a:buNone/>
              <a:defRPr/>
            </a:pPr>
            <a:r>
              <a:rPr lang="en-US" b="1" dirty="0" smtClean="0"/>
              <a:t>Electric-Solar Powered Car Division</a:t>
            </a:r>
            <a:r>
              <a:rPr lang="en-US" b="1" dirty="0"/>
              <a:t>: </a:t>
            </a:r>
            <a:r>
              <a:rPr lang="en-US" dirty="0" smtClean="0"/>
              <a:t>Solar cells on charging station; Classic Division technology; 2 x 2kWh battery packs</a:t>
            </a:r>
            <a:endParaRPr lang="en-US" dirty="0"/>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spTree>
    <p:extLst>
      <p:ext uri="{BB962C8B-B14F-4D97-AF65-F5344CB8AC3E}">
        <p14:creationId xmlns:p14="http://schemas.microsoft.com/office/powerpoint/2010/main" val="222399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6278562"/>
          </a:xfrm>
        </p:spPr>
        <p:txBody>
          <a:bodyPr rtlCol="0">
            <a:normAutofit fontScale="90000"/>
          </a:bodyPr>
          <a:lstStyle/>
          <a:p>
            <a:pPr algn="l" fontAlgn="auto">
              <a:spcAft>
                <a:spcPts val="0"/>
              </a:spcAft>
              <a:defRPr/>
            </a:pPr>
            <a:r>
              <a:rPr lang="en-US" sz="3200" b="1" dirty="0" smtClean="0"/>
              <a:t/>
            </a:r>
            <a:br>
              <a:rPr lang="en-US" sz="3200" b="1" dirty="0" smtClean="0"/>
            </a:br>
            <a:r>
              <a:rPr lang="en-US" sz="3200" b="1" dirty="0" smtClean="0"/>
              <a:t>Section 5: SOLAR CAR REGULATIONS</a:t>
            </a:r>
            <a:r>
              <a:rPr lang="en-US" b="1" dirty="0" smtClean="0"/>
              <a:t>  </a:t>
            </a:r>
            <a:br>
              <a:rPr lang="en-US" b="1" dirty="0" smtClean="0"/>
            </a:br>
            <a:r>
              <a:rPr lang="en-US" b="1" dirty="0" smtClean="0"/>
              <a:t>	</a:t>
            </a:r>
            <a:r>
              <a:rPr lang="en-US" sz="2200" b="1" dirty="0" smtClean="0"/>
              <a:t>5.1 – Dimensions – </a:t>
            </a:r>
            <a:r>
              <a:rPr lang="en-US" sz="2200" dirty="0" smtClean="0"/>
              <a:t>Length</a:t>
            </a:r>
            <a:r>
              <a:rPr lang="en-US" sz="2200" b="1" dirty="0" smtClean="0"/>
              <a:t> = </a:t>
            </a:r>
            <a:r>
              <a:rPr lang="en-US" sz="2200" dirty="0" smtClean="0"/>
              <a:t>5m, Height = 1.6m, Width = 1.8m </a:t>
            </a:r>
            <a:br>
              <a:rPr lang="en-US" sz="2200" dirty="0" smtClean="0"/>
            </a:br>
            <a:r>
              <a:rPr lang="en-US" sz="2200" dirty="0" smtClean="0"/>
              <a:t>		 5.1.2 – Stability  [Tilt Test] </a:t>
            </a:r>
            <a:br>
              <a:rPr lang="en-US" sz="2200" dirty="0" smtClean="0"/>
            </a:br>
            <a:r>
              <a:rPr lang="en-US" sz="2200" dirty="0" smtClean="0"/>
              <a:t>		 5.1.3 – Body of Vehicle – windshields required, but body is</a:t>
            </a:r>
            <a:br>
              <a:rPr lang="en-US" sz="2200" dirty="0" smtClean="0"/>
            </a:br>
            <a:r>
              <a:rPr lang="en-US" sz="2200" dirty="0" smtClean="0"/>
              <a:t>			not required unless judges determine that driving 				without a body would be unsafe.  A </a:t>
            </a:r>
            <a:r>
              <a:rPr lang="en-US" sz="2200" b="1" dirty="0" smtClean="0">
                <a:solidFill>
                  <a:schemeClr val="tx2"/>
                </a:solidFill>
              </a:rPr>
              <a:t>belly pan </a:t>
            </a:r>
            <a:r>
              <a:rPr lang="en-US" sz="2200" dirty="0" smtClean="0"/>
              <a:t>is</a:t>
            </a:r>
            <a:br>
              <a:rPr lang="en-US" sz="2200" dirty="0" smtClean="0"/>
            </a:br>
            <a:r>
              <a:rPr lang="en-US" sz="2200" dirty="0" smtClean="0"/>
              <a:t>			required. </a:t>
            </a:r>
            <a:br>
              <a:rPr lang="en-US" sz="2200" dirty="0" smtClean="0"/>
            </a:br>
            <a:r>
              <a:rPr lang="en-US" sz="2200" dirty="0"/>
              <a:t>	</a:t>
            </a:r>
            <a:r>
              <a:rPr lang="en-US" sz="2200" dirty="0" smtClean="0"/>
              <a:t>5.2 – Structure – teams must be able to demonstrate specific, 			adequate “crush zones.”  </a:t>
            </a:r>
            <a:br>
              <a:rPr lang="en-US" sz="2200" dirty="0" smtClean="0"/>
            </a:br>
            <a:r>
              <a:rPr lang="en-US" sz="2200" dirty="0"/>
              <a:t>	</a:t>
            </a:r>
            <a:r>
              <a:rPr lang="en-US" sz="2200" dirty="0" smtClean="0"/>
              <a:t>	5.2.1 – Roll Cage welded to frame  (1.9cm OD, 5cm clearance)</a:t>
            </a:r>
            <a:br>
              <a:rPr lang="en-US" sz="2200" dirty="0" smtClean="0"/>
            </a:br>
            <a:r>
              <a:rPr lang="en-US" sz="2200" dirty="0" smtClean="0"/>
              <a:t>		5.2.2 -  Crush zones  (15cm from driver in all directions)</a:t>
            </a:r>
            <a:br>
              <a:rPr lang="en-US" sz="2200" dirty="0" smtClean="0"/>
            </a:br>
            <a:r>
              <a:rPr lang="en-US" sz="2200" dirty="0"/>
              <a:t>	</a:t>
            </a:r>
            <a:r>
              <a:rPr lang="en-US" sz="2200" dirty="0" smtClean="0"/>
              <a:t>	5.2.3 – Roll Bar welded to frame 5cm above driver’s head 				(5cm OD)</a:t>
            </a:r>
            <a:br>
              <a:rPr lang="en-US" sz="2200" dirty="0" smtClean="0"/>
            </a:br>
            <a:r>
              <a:rPr lang="en-US" sz="2200" dirty="0" smtClean="0"/>
              <a:t/>
            </a:r>
            <a:br>
              <a:rPr lang="en-US" sz="2200" dirty="0" smtClean="0"/>
            </a:br>
            <a:r>
              <a:rPr lang="en-US" sz="2200" dirty="0"/>
              <a:t>	</a:t>
            </a:r>
            <a:r>
              <a:rPr lang="en-US" sz="2200" dirty="0" smtClean="0"/>
              <a:t>5.4 – Batteries  (5 kWh max @20hr discharge rate)</a:t>
            </a:r>
            <a:br>
              <a:rPr lang="en-US" sz="2200" dirty="0" smtClean="0"/>
            </a:br>
            <a:r>
              <a:rPr lang="en-US" sz="2200" dirty="0"/>
              <a:t>	</a:t>
            </a:r>
            <a:r>
              <a:rPr lang="en-US" sz="2200" dirty="0" smtClean="0"/>
              <a:t>	5.4.2 – Main Battery Pack Fuse   </a:t>
            </a:r>
            <a:r>
              <a:rPr lang="en-US" sz="2200" b="1" dirty="0" smtClean="0">
                <a:solidFill>
                  <a:srgbClr val="7030A0"/>
                </a:solidFill>
              </a:rPr>
              <a:t>[125% expected peak current</a:t>
            </a:r>
            <a:br>
              <a:rPr lang="en-US" sz="2200" b="1" dirty="0" smtClean="0">
                <a:solidFill>
                  <a:srgbClr val="7030A0"/>
                </a:solidFill>
              </a:rPr>
            </a:br>
            <a:r>
              <a:rPr lang="en-US" sz="2200" b="1" dirty="0">
                <a:solidFill>
                  <a:srgbClr val="7030A0"/>
                </a:solidFill>
              </a:rPr>
              <a:t>	</a:t>
            </a:r>
            <a:r>
              <a:rPr lang="en-US" sz="2200" b="1" dirty="0" smtClean="0">
                <a:solidFill>
                  <a:srgbClr val="7030A0"/>
                </a:solidFill>
              </a:rPr>
              <a:t>		and in separate enclosure for fuse; DC rated] </a:t>
            </a:r>
            <a:r>
              <a:rPr lang="en-US" sz="2200" dirty="0" smtClean="0">
                <a:solidFill>
                  <a:srgbClr val="7030A0"/>
                </a:solidFill>
              </a:rPr>
              <a:t/>
            </a:r>
            <a:br>
              <a:rPr lang="en-US" sz="2200" dirty="0" smtClean="0">
                <a:solidFill>
                  <a:srgbClr val="7030A0"/>
                </a:solidFill>
              </a:rPr>
            </a:br>
            <a:r>
              <a:rPr lang="en-US" sz="2200" dirty="0">
                <a:solidFill>
                  <a:srgbClr val="7030A0"/>
                </a:solidFill>
              </a:rPr>
              <a:t>	</a:t>
            </a:r>
            <a:r>
              <a:rPr lang="en-US" sz="2200" dirty="0" smtClean="0">
                <a:solidFill>
                  <a:srgbClr val="7030A0"/>
                </a:solidFill>
              </a:rPr>
              <a:t>	</a:t>
            </a:r>
            <a:r>
              <a:rPr lang="en-US" sz="2200" dirty="0" smtClean="0"/>
              <a:t>5.4.3. – Battery Enclosure / Fans  (Main &amp; Supplemental)</a:t>
            </a:r>
            <a:br>
              <a:rPr lang="en-US" sz="2200"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4724400"/>
          </a:xfrm>
        </p:spPr>
        <p:txBody>
          <a:bodyPr rtlCol="0">
            <a:normAutofit fontScale="90000"/>
          </a:bodyPr>
          <a:lstStyle/>
          <a:p>
            <a:pPr algn="l" fontAlgn="auto">
              <a:spcAft>
                <a:spcPts val="0"/>
              </a:spcAft>
              <a:defRPr/>
            </a:pPr>
            <a:r>
              <a:rPr lang="en-US" sz="3200" b="1" dirty="0" smtClean="0"/>
              <a:t/>
            </a:r>
            <a:br>
              <a:rPr lang="en-US" sz="3200" b="1" dirty="0" smtClean="0"/>
            </a:br>
            <a:r>
              <a:rPr lang="en-US" sz="3200" b="1" dirty="0" smtClean="0"/>
              <a:t>Section 5: SOLAR CAR REGULATIONS</a:t>
            </a:r>
            <a:r>
              <a:rPr lang="en-US" b="1" dirty="0" smtClean="0"/>
              <a:t>  </a:t>
            </a:r>
            <a:br>
              <a:rPr lang="en-US" b="1" dirty="0" smtClean="0"/>
            </a:br>
            <a:r>
              <a:rPr lang="en-US" b="1" dirty="0" smtClean="0"/>
              <a:t>	</a:t>
            </a:r>
            <a:r>
              <a:rPr lang="en-US" sz="2200" b="1" dirty="0" smtClean="0"/>
              <a:t>5.1 – Dimensions – </a:t>
            </a:r>
            <a:r>
              <a:rPr lang="en-US" sz="2200" dirty="0" smtClean="0"/>
              <a:t>Length</a:t>
            </a:r>
            <a:r>
              <a:rPr lang="en-US" sz="2200" b="1" dirty="0" smtClean="0"/>
              <a:t> = </a:t>
            </a:r>
            <a:r>
              <a:rPr lang="en-US" sz="2200" dirty="0" smtClean="0"/>
              <a:t>5m, Height = 1.6m, Width = 1.8m </a:t>
            </a:r>
            <a:br>
              <a:rPr lang="en-US" sz="2200" dirty="0" smtClean="0"/>
            </a:br>
            <a:r>
              <a:rPr lang="en-US" sz="2200" dirty="0" smtClean="0"/>
              <a:t>		 5.1.2 – Stability  [Tilt Test] </a:t>
            </a:r>
            <a:br>
              <a:rPr lang="en-US" sz="2200" dirty="0" smtClean="0"/>
            </a:br>
            <a:r>
              <a:rPr lang="en-US" sz="2200" dirty="0" smtClean="0"/>
              <a:t>		 5.1.3 – Body of Vehicle – windshields required, but body is</a:t>
            </a:r>
            <a:br>
              <a:rPr lang="en-US" sz="2200" dirty="0" smtClean="0"/>
            </a:br>
            <a:r>
              <a:rPr lang="en-US" sz="2200" dirty="0" smtClean="0"/>
              <a:t>			not required unless judges determine that driving 				without a body would be unsafe.  A </a:t>
            </a:r>
            <a:r>
              <a:rPr lang="en-US" sz="2200" b="1" dirty="0" smtClean="0">
                <a:solidFill>
                  <a:schemeClr val="tx2"/>
                </a:solidFill>
              </a:rPr>
              <a:t>belly pan </a:t>
            </a:r>
            <a:r>
              <a:rPr lang="en-US" sz="2200" dirty="0" smtClean="0"/>
              <a:t>is</a:t>
            </a:r>
            <a:br>
              <a:rPr lang="en-US" sz="2200" dirty="0" smtClean="0"/>
            </a:br>
            <a:r>
              <a:rPr lang="en-US" sz="2200" dirty="0" smtClean="0"/>
              <a:t>			required. </a:t>
            </a:r>
            <a:br>
              <a:rPr lang="en-US" sz="2200" dirty="0" smtClean="0"/>
            </a:br>
            <a:r>
              <a:rPr lang="en-US" sz="2200" dirty="0" smtClean="0"/>
              <a:t/>
            </a:r>
            <a:br>
              <a:rPr lang="en-US" sz="2200" dirty="0" smtClean="0"/>
            </a:br>
            <a:r>
              <a:rPr lang="en-US" sz="2200" dirty="0"/>
              <a:t>	</a:t>
            </a:r>
            <a:r>
              <a:rPr lang="en-US" sz="2200" b="1" dirty="0" smtClean="0"/>
              <a:t>5.2 – Structure </a:t>
            </a:r>
            <a:r>
              <a:rPr lang="en-US" sz="2200" dirty="0" smtClean="0"/>
              <a:t>– teams must be able to demonstrate specific, 			adequate “crush zones.”  </a:t>
            </a:r>
            <a:br>
              <a:rPr lang="en-US" sz="2200" dirty="0" smtClean="0"/>
            </a:br>
            <a:r>
              <a:rPr lang="en-US" sz="2200" dirty="0"/>
              <a:t>	</a:t>
            </a:r>
            <a:r>
              <a:rPr lang="en-US" sz="2200" dirty="0" smtClean="0"/>
              <a:t>	5.2.1 – Roll Cage welded to frame  (1.9cm OD, 5cm clearance)</a:t>
            </a:r>
            <a:br>
              <a:rPr lang="en-US" sz="2200" dirty="0" smtClean="0"/>
            </a:br>
            <a:r>
              <a:rPr lang="en-US" sz="2200" dirty="0" smtClean="0"/>
              <a:t>		5.2.2 -  Crush zones  (15cm from driver in all directions)</a:t>
            </a:r>
            <a:br>
              <a:rPr lang="en-US" sz="2200" dirty="0" smtClean="0"/>
            </a:br>
            <a:r>
              <a:rPr lang="en-US" sz="2200" dirty="0"/>
              <a:t>	</a:t>
            </a:r>
            <a:r>
              <a:rPr lang="en-US" sz="2200" dirty="0" smtClean="0"/>
              <a:t>	5.2.3 – Roll Bar welded to frame 5cm above driver’s head 				(5cm OD)</a:t>
            </a:r>
            <a:br>
              <a:rPr lang="en-US" sz="2200" dirty="0" smtClean="0"/>
            </a:br>
            <a:r>
              <a:rPr lang="en-US" sz="2200" dirty="0" smtClean="0"/>
              <a:t/>
            </a:r>
            <a:br>
              <a:rPr lang="en-US" sz="2200" dirty="0" smtClean="0"/>
            </a:br>
            <a:r>
              <a:rPr lang="en-US" sz="2200" dirty="0"/>
              <a:t>	</a:t>
            </a:r>
            <a:endParaRPr lang="en-US" dirty="0"/>
          </a:p>
        </p:txBody>
      </p:sp>
    </p:spTree>
    <p:extLst>
      <p:ext uri="{BB962C8B-B14F-4D97-AF65-F5344CB8AC3E}">
        <p14:creationId xmlns:p14="http://schemas.microsoft.com/office/powerpoint/2010/main" val="225557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685800"/>
            <a:ext cx="7810500" cy="5707672"/>
          </a:xfrm>
          <a:prstGeom prst="rect">
            <a:avLst/>
          </a:prstGeom>
        </p:spPr>
      </p:pic>
    </p:spTree>
    <p:extLst>
      <p:ext uri="{BB962C8B-B14F-4D97-AF65-F5344CB8AC3E}">
        <p14:creationId xmlns:p14="http://schemas.microsoft.com/office/powerpoint/2010/main" val="103041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283</Words>
  <Application>Microsoft Office PowerPoint</Application>
  <PresentationFormat>On-screen Show (4:3)</PresentationFormat>
  <Paragraphs>72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RULES FOR THE  2019 SOLAR CAR CHALLENGE</vt:lpstr>
      <vt:lpstr>EVENT UPDATES</vt:lpstr>
      <vt:lpstr>Rules Overview</vt:lpstr>
      <vt:lpstr>Important Dates</vt:lpstr>
      <vt:lpstr>Registration</vt:lpstr>
      <vt:lpstr>Section 10: DIVISIONS</vt:lpstr>
      <vt:lpstr> Section 5: SOLAR CAR REGULATIONS    5.1 – Dimensions – Length = 5m, Height = 1.6m, Width = 1.8m     5.1.2 – Stability  [Tilt Test]     5.1.3 – Body of Vehicle – windshields required, but body is    not required unless judges determine that driving     without a body would be unsafe.  A belly pan is    required.   5.2 – Structure – teams must be able to demonstrate specific,    adequate “crush zones.”     5.2.1 – Roll Cage welded to frame  (1.9cm OD, 5cm clearance)   5.2.2 -  Crush zones  (15cm from driver in all directions)   5.2.3 – Roll Bar welded to frame 5cm above driver’s head     (5cm OD)   5.4 – Batteries  (5 kWh max @20hr discharge rate)   5.4.2 – Main Battery Pack Fuse   [125% expected peak current    and in separate enclosure for fuse; DC rated]    5.4.3. – Battery Enclosure / Fans  (Main &amp; Supplemental) </vt:lpstr>
      <vt:lpstr> Section 5: SOLAR CAR REGULATIONS    5.1 – Dimensions – Length = 5m, Height = 1.6m, Width = 1.8m     5.1.2 – Stability  [Tilt Test]     5.1.3 – Body of Vehicle – windshields required, but body is    not required unless judges determine that driving     without a body would be unsafe.  A belly pan is    required.    5.2 – Structure – teams must be able to demonstrate specific,    adequate “crush zones.”     5.2.1 – Roll Cage welded to frame  (1.9cm OD, 5cm clearance)   5.2.2 -  Crush zones  (15cm from driver in all directions)   5.2.3 – Roll Bar welded to frame 5cm above driver’s head     (5cm OD)   </vt:lpstr>
      <vt:lpstr>PowerPoint Presentation</vt:lpstr>
      <vt:lpstr>Section 5.4 - ELECTRICAL</vt:lpstr>
      <vt:lpstr>   </vt:lpstr>
      <vt:lpstr>       5.5 – Electrical System Grounding – no grounding to frame       5.7 – Wire, Insulation, Connections – properly sized wire   (use wire table; sized to continuous system current)    5.9 – Visibility                     </vt:lpstr>
      <vt:lpstr>     </vt:lpstr>
      <vt:lpstr>PowerPoint Presentation</vt:lpstr>
      <vt:lpstr>PowerPoint Presentation</vt:lpstr>
      <vt:lpstr> 5.10 – Braking test at Low Speed and High Speed  5.11 – Steering and turning radius [15-meters]  5.12 – Warning Systems – Turn Signals, Hazards, and Horn  5.13 – Driver Safety   (a) Safety Belt – 5 point lap &amp; shoulder belt [Grade 8 bolts]    attached to frame of solar car   (b-c) Impact Protection  (body shells attached)   (d) Windshield must protect driver’s entire face   (e) Cockpit egress in 15 seconds   (f) Fire extinguishers  [Appropriate to battery type]   (g) Liquid container properly secured to the vehicle   (h) belly pan   (i) Forced Air Circulation   (j) Driver seat provides neck support &amp; is bolted to frame   (k) Battery spill kit (baking soda)   (l) Closed toe shoes/hats   (m) Protective Eyewear in garage area  </vt:lpstr>
      <vt:lpstr> 5.14 – Throttle  5.15 – Covers &amp; Shields  5.16 – Electrical shock hazards  5.17 - Radios  6 – Nature of the Event – Closed Track Race  Teams accumulate laps driving around Texas Motor Speedway.  Partial   laps do not count.  The team achieving the most laps over the   four days of racing will be declared the winner.  6.1 – Elapsed time   6.2 – Taking part in special events and Challenge Event  6.3 – Items provided by Race  6.4 – Items provided by participants  6.5 – “Trailering” provisions  6.8 – Charging  6.9 – Impound 7 – Scrutineering 8 –  Registration  8.3 –  Registration Fee is increased  8.4 –  License plates – June 1 deadline for liability insurance  8.5 –  Team guests must comply with race rules   </vt:lpstr>
      <vt:lpstr>Sections 9, 11-21: How the race is run; read to understand what a day is like  19.   Support vehicles – teams must have a support vehicle with trailer  so that they can go out onto the track to pick up the solar car  in the event of a break down.  23.   Judging  24.   Penalties  25.   Protests  29.   Responsibility to CHECK UPDATES </vt:lpstr>
      <vt:lpstr>PowerPoint Presentation</vt:lpstr>
      <vt:lpstr>32.1     Concept – The Electric-Solar Power Car Division is designed to simulate a “real world” solar application.    (a) Two passenger vehicle   (b) Solar Power Charging Station simulates a         permanent facility that would be used to charge the        vehicle  </vt:lpstr>
      <vt:lpstr>   32.2 Physical Regulations    32.2.1 The Electric-Solar Power Car is governed by all the  regulations set out for a Classic Division Solar Car, except where  exceptions are provided in this Addendum.    32.2.2 Dimensions – the Electric-Solar Power Car will have the  following minimum dimensions:  Length – 4.5 meters;  Height – 1.5  meters;  Width – 1.5 meters. (no maximum dimensions)    32.2.3 Configuration – the Electric-Solar Powered Car must  accommodate two passengers.       32.1.3 (a) - The passengers must be seated in a comfortable   upright position to simulate a “real world” environment.       32.1.3 (b) - One passenger will be designated the “driver”;   the other passenger will be designated the “technician” for   communications, data collection, and strategy coordination.  </vt:lpstr>
      <vt:lpstr>32.2.4 Driver Weight – the minimum weight of the two drivers must be a total of at least 320 pounds.  If the sum of the drivers’ weight is less than 320 pounds, the solar car must carry a ballast.   32.2.5 Power – powered by interchangeable battery boxes charged by the sun at the team’s Solar Power Charging Station.   32.2.6 Battery  - teams can have two battery boxes:  one battery box will be in the solar car; the other battery box will be charging at the Solar Power Charging Station. Battery packs have 2 kWh max each. </vt:lpstr>
      <vt:lpstr>  32.3 Solar Power Charging Station    32.3.1 Array – the solar power charging station can have an array no larger than 5 meters by 1.8 meters.  Solar Cells must be 19% efficiency or less.  32.3.2 Location – charging station in designated area, permanent once set up; can be rotated   32.3.3 Stability/Durability – the solar power charging station must be a stable facility capable of withstanding reasonable weather conditions.  This includes gusts of wind up to 40 mph and rain.  32.4  Battery Box Exchange Procedures  32.4.1 Batteries exchanged in designated area; monitored by judge  32.4.2 Once installed, solar car moves back onto race course.  32.4.3 Every car will drive a defined track   32.7  Team Assignments – Perform special “real-world” task each day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FOR THE  2013 SOLAR CAR CHALLENGE</dc:title>
  <dc:creator>Lehman Marks</dc:creator>
  <cp:lastModifiedBy>William Shih</cp:lastModifiedBy>
  <cp:revision>63</cp:revision>
  <dcterms:created xsi:type="dcterms:W3CDTF">2012-09-03T23:32:41Z</dcterms:created>
  <dcterms:modified xsi:type="dcterms:W3CDTF">2019-01-20T22:21:29Z</dcterms:modified>
</cp:coreProperties>
</file>